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6" r:id="rId3"/>
    <p:sldId id="256" r:id="rId4"/>
    <p:sldId id="259" r:id="rId5"/>
    <p:sldId id="278" r:id="rId6"/>
    <p:sldId id="274" r:id="rId7"/>
    <p:sldId id="258" r:id="rId8"/>
    <p:sldId id="261" r:id="rId9"/>
    <p:sldId id="275" r:id="rId10"/>
    <p:sldId id="276" r:id="rId11"/>
    <p:sldId id="262" r:id="rId12"/>
    <p:sldId id="263" r:id="rId13"/>
    <p:sldId id="279" r:id="rId14"/>
    <p:sldId id="264" r:id="rId15"/>
    <p:sldId id="280" r:id="rId16"/>
    <p:sldId id="281" r:id="rId17"/>
    <p:sldId id="266" r:id="rId18"/>
    <p:sldId id="265" r:id="rId19"/>
    <p:sldId id="277" r:id="rId20"/>
    <p:sldId id="282" r:id="rId21"/>
    <p:sldId id="267" r:id="rId22"/>
    <p:sldId id="268" r:id="rId23"/>
    <p:sldId id="269" r:id="rId24"/>
    <p:sldId id="285" r:id="rId25"/>
    <p:sldId id="270" r:id="rId26"/>
    <p:sldId id="289" r:id="rId27"/>
    <p:sldId id="288" r:id="rId28"/>
    <p:sldId id="271" r:id="rId29"/>
    <p:sldId id="294" r:id="rId30"/>
    <p:sldId id="272" r:id="rId31"/>
    <p:sldId id="284" r:id="rId32"/>
    <p:sldId id="287" r:id="rId33"/>
    <p:sldId id="273" r:id="rId34"/>
    <p:sldId id="293" r:id="rId35"/>
    <p:sldId id="260" r:id="rId36"/>
    <p:sldId id="291" r:id="rId37"/>
    <p:sldId id="292" r:id="rId38"/>
    <p:sldId id="283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00:39:35.6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1 129,'574'17,"-24"-1,-261-14,465-6,-511-11,90-2,-137 19,212-4,-246-12,56-2,747 15,-458 2,-472 1,63 11,-57-6,45 2,792 20,716-23,-873-9,-510 1,236 5,-262 11,73 2,1019-14,-614-4,-394-22,-97 5,445-5,-38 3,-100-21,514-18,-740 58,191 7,-291 8,185 39,-262-39,145 7,79-22,-114-1,382 3,-535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3T00:39:39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17543 160,'-1765'0,"1594"8,-321 59,9 1,-551-51,618-21,-3054 4,3394-4,-87-15,76 8,-177-17,-81-10,-74-11,-513 7,-1029 45,1937-4,-1-2,-40-8,40 5,0 2,-34-2,-222-25,23 2,-233 24,-95-5,-827-12,941 25,-643-3,1090 1,0 2,-43 9,42-6,-1-1,-29 1,-316-7,345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F990-D57B-CFD5-7F85-22A0A5CBF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52F5B-2B48-DE7A-950F-465C085FA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380A3-CA46-E4A0-5D41-D9DB0D4A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11650-88BB-D4DF-0509-ACA3DACD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CCD3D-8DFE-008B-A7F0-CA1469ED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1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79C4-E4B7-D3E0-CEE5-9049FC33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A1E50-9B35-368F-2EE8-7FACA9C41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2735F-7211-FE36-BFCA-0515DDDA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CD6A-95FA-1B0B-DDA9-FF33173E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A9BC-45AC-263E-65A5-BF0B505C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6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0CA89-D7C8-2D40-ED6D-17FA29EEA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870F2-4F41-1271-01FF-0428B6A91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1BDAE-31F7-263E-F7EC-5B3D34C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645D3-ADAC-44D8-63C9-6E310E08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C61F6-728D-015A-F8B4-B9B21E50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32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EBB1D-B3DE-1C46-F0AD-33A2BB31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C3A78-6E69-A06C-43BD-CAB03E99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99843-EEDA-7755-39E9-41A90CECE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7C1D4-0E05-E74B-8D4E-5A9135B9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9CF18-A98D-7F71-3EEB-5CFC4C54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1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9617-0D72-AFC1-F9C6-901A65E1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6509F-6427-1453-25CD-6CA5E4A0F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2D6E-F133-74F6-468B-638A6C2E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4B54C-11DF-7106-4411-A45E22AEE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3280D-6302-6ECE-B7DB-89296962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3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5214-95CD-345E-386B-2356C931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BF56-B1A2-56E9-8B6F-E77A67734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CF454-76E1-1CFF-2ACF-2AAAD9BC9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E6B5D-E2C2-631F-178A-E410BCBC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4E7C5-8BE9-D0D1-FF9D-05CF80A6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8971F-E468-0C12-7AC9-F4664A8A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C77B-6251-4471-60EF-A0C0CA771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3BE16-1C7B-6239-6272-E2E25A6FD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19E6D-2F45-C47F-D55C-A25663175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B6127-1609-6135-A76D-987A7DC83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1E2B2-2C33-CFC3-225C-4342BDEE8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B8304-BBA9-CDE3-03F3-0C4AB032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8DC76-EA85-550C-3B1A-721A2BA8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4F798-5B8A-0B85-2786-CBBD91A0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4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AB3A-43DE-37FA-2920-A416035C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E0245-E7A4-D8A9-9359-FCFFA7AC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164B0-E198-48E2-0953-A619B542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4D656-9815-4EE6-05C0-EBBE1622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4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0FF2A-C218-D5F5-D877-24E9D642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F47FC-96F1-F0BE-5777-0ED04035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73005-C86B-A033-0553-6F38AF99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6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5287-D048-2C0C-1930-F6DE2CA9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A875C-8B1B-4356-CE46-992D00352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FA9EA-70D0-5473-6D53-BAEBC96C4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1758A-E9F9-4E59-3F7C-95298ED9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642AF-F14A-8112-F42B-4681318B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5377-3763-6229-F581-59EAEFFA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8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DE7D-F577-BF2A-4EB5-873B0ECD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00C213-AC04-765B-92F5-1BC2928A06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EA5EF-32F6-2437-5652-45A998376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D9D8F-002B-2AFF-42FF-D9B90F32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4C170-C6B1-F133-F938-1631E79F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3DBCF-B1D7-6A7C-59DF-D6A86637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4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7E75E-FDCB-4444-6C53-3F48DCCC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5ACE5-031E-AB56-381D-6828B515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4F52-C172-B9B8-7BA9-81FE31D50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A2CFE-D0E9-405D-BD1A-647E3A6F7FB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97059-9F9A-70D4-9276-630769F71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F602D-85B8-C331-D148-92288083B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40C7B-4D25-4716-B636-972C9D3E4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3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8A0AD5-6E07-B3F2-2233-05B8C57BBF42}"/>
              </a:ext>
            </a:extLst>
          </p:cNvPr>
          <p:cNvSpPr/>
          <p:nvPr/>
        </p:nvSpPr>
        <p:spPr>
          <a:xfrm>
            <a:off x="128116" y="1439916"/>
            <a:ext cx="1145608" cy="662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535D77-38D9-343A-AE81-2D2037265209}"/>
              </a:ext>
            </a:extLst>
          </p:cNvPr>
          <p:cNvSpPr/>
          <p:nvPr/>
        </p:nvSpPr>
        <p:spPr>
          <a:xfrm>
            <a:off x="128116" y="2212901"/>
            <a:ext cx="1145608" cy="662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860D2-ACB5-C2A0-EF21-A19B97A7D7FE}"/>
              </a:ext>
            </a:extLst>
          </p:cNvPr>
          <p:cNvSpPr/>
          <p:nvPr/>
        </p:nvSpPr>
        <p:spPr>
          <a:xfrm>
            <a:off x="128116" y="2985886"/>
            <a:ext cx="1145608" cy="662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19442-63E3-36CB-FC83-16C21F4112B3}"/>
              </a:ext>
            </a:extLst>
          </p:cNvPr>
          <p:cNvSpPr/>
          <p:nvPr/>
        </p:nvSpPr>
        <p:spPr>
          <a:xfrm>
            <a:off x="128116" y="3758871"/>
            <a:ext cx="1145608" cy="662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folder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F7FCD-9F3D-A2E6-DFBA-8E98B035C184}"/>
              </a:ext>
            </a:extLst>
          </p:cNvPr>
          <p:cNvSpPr/>
          <p:nvPr/>
        </p:nvSpPr>
        <p:spPr>
          <a:xfrm>
            <a:off x="128116" y="4531856"/>
            <a:ext cx="1145608" cy="662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BB993-581A-037A-640A-0D91034B86E8}"/>
              </a:ext>
            </a:extLst>
          </p:cNvPr>
          <p:cNvSpPr/>
          <p:nvPr/>
        </p:nvSpPr>
        <p:spPr>
          <a:xfrm>
            <a:off x="128116" y="5304841"/>
            <a:ext cx="1145608" cy="662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1FA82-317A-8D42-1DDB-F830189CA1A3}"/>
              </a:ext>
            </a:extLst>
          </p:cNvPr>
          <p:cNvSpPr/>
          <p:nvPr/>
        </p:nvSpPr>
        <p:spPr>
          <a:xfrm>
            <a:off x="231226" y="772501"/>
            <a:ext cx="11519339" cy="5097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99167-2604-2720-8821-21F08F57B958}"/>
              </a:ext>
            </a:extLst>
          </p:cNvPr>
          <p:cNvSpPr txBox="1"/>
          <p:nvPr/>
        </p:nvSpPr>
        <p:spPr>
          <a:xfrm>
            <a:off x="231226" y="271046"/>
            <a:ext cx="208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A566D2-4AFA-8A2C-4ADD-F23BEEA72683}"/>
              </a:ext>
            </a:extLst>
          </p:cNvPr>
          <p:cNvSpPr/>
          <p:nvPr/>
        </p:nvSpPr>
        <p:spPr>
          <a:xfrm>
            <a:off x="128116" y="6077828"/>
            <a:ext cx="1145608" cy="6621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MODULES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990FF-97B0-8BAC-4F6B-C7D95E27DB22}"/>
              </a:ext>
            </a:extLst>
          </p:cNvPr>
          <p:cNvSpPr txBox="1"/>
          <p:nvPr/>
        </p:nvSpPr>
        <p:spPr>
          <a:xfrm>
            <a:off x="1663677" y="1439916"/>
            <a:ext cx="10086888" cy="646331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dirty="0"/>
              <a:t>Front end files:</a:t>
            </a:r>
          </a:p>
          <a:p>
            <a:r>
              <a:rPr lang="en-US" dirty="0"/>
              <a:t>App.css</a:t>
            </a:r>
          </a:p>
          <a:p>
            <a:r>
              <a:rPr lang="en-US" dirty="0" err="1"/>
              <a:t>app.jsx</a:t>
            </a:r>
            <a:endParaRPr lang="en-US" dirty="0"/>
          </a:p>
          <a:p>
            <a:r>
              <a:rPr lang="en-US" dirty="0"/>
              <a:t>Index.css</a:t>
            </a:r>
          </a:p>
          <a:p>
            <a:r>
              <a:rPr lang="en-US" dirty="0" err="1"/>
              <a:t>Main.jsx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91A4B-5813-27AD-F74F-D18237793EB4}"/>
              </a:ext>
            </a:extLst>
          </p:cNvPr>
          <p:cNvSpPr txBox="1"/>
          <p:nvPr/>
        </p:nvSpPr>
        <p:spPr>
          <a:xfrm>
            <a:off x="1593577" y="2212901"/>
            <a:ext cx="10156988" cy="92333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dirty="0"/>
              <a:t>Database files:</a:t>
            </a:r>
          </a:p>
          <a:p>
            <a:r>
              <a:rPr lang="en-US" dirty="0" err="1"/>
              <a:t>dbTableName</a:t>
            </a:r>
            <a:r>
              <a:rPr lang="en-US" dirty="0"/>
              <a:t>(s)</a:t>
            </a:r>
          </a:p>
          <a:p>
            <a:endParaRPr lang="en-US" dirty="0"/>
          </a:p>
          <a:p>
            <a:r>
              <a:rPr lang="en-US" dirty="0" err="1"/>
              <a:t>users.cjs</a:t>
            </a:r>
            <a:endParaRPr lang="en-US" dirty="0"/>
          </a:p>
          <a:p>
            <a:r>
              <a:rPr lang="en-US" dirty="0" err="1"/>
              <a:t>otherTableNames.cjs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Seed.cjs</a:t>
            </a:r>
            <a:endParaRPr lang="en-US" dirty="0"/>
          </a:p>
          <a:p>
            <a:r>
              <a:rPr lang="en-US" dirty="0"/>
              <a:t>These hold the functions for those tables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8DF96-C345-DD4B-81D4-277BC1A72EDE}"/>
              </a:ext>
            </a:extLst>
          </p:cNvPr>
          <p:cNvSpPr txBox="1"/>
          <p:nvPr/>
        </p:nvSpPr>
        <p:spPr>
          <a:xfrm>
            <a:off x="1593577" y="2923889"/>
            <a:ext cx="9915251" cy="646331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dirty="0"/>
              <a:t>Router files:</a:t>
            </a:r>
          </a:p>
          <a:p>
            <a:endParaRPr lang="en-US" dirty="0"/>
          </a:p>
          <a:p>
            <a:r>
              <a:rPr lang="en-US" dirty="0" err="1"/>
              <a:t>users.cjs</a:t>
            </a:r>
            <a:endParaRPr lang="en-US" dirty="0"/>
          </a:p>
          <a:p>
            <a:r>
              <a:rPr lang="en-US" dirty="0" err="1"/>
              <a:t>otherTableNames.cjs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7A860-E6F4-1E24-ADCD-9F6DECEA82C1}"/>
              </a:ext>
            </a:extLst>
          </p:cNvPr>
          <p:cNvSpPr txBox="1"/>
          <p:nvPr/>
        </p:nvSpPr>
        <p:spPr>
          <a:xfrm>
            <a:off x="1593576" y="3641861"/>
            <a:ext cx="9915251" cy="92333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dirty="0"/>
              <a:t>Public Files:</a:t>
            </a:r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Index.html</a:t>
            </a:r>
          </a:p>
          <a:p>
            <a:r>
              <a:rPr lang="en-US" dirty="0" err="1"/>
              <a:t>Package.json</a:t>
            </a:r>
            <a:endParaRPr lang="en-US" dirty="0"/>
          </a:p>
          <a:p>
            <a:r>
              <a:rPr lang="en-US" dirty="0"/>
              <a:t>Readme.md</a:t>
            </a:r>
          </a:p>
          <a:p>
            <a:r>
              <a:rPr lang="en-US" dirty="0" err="1"/>
              <a:t>Server.cjs</a:t>
            </a:r>
            <a:endParaRPr lang="en-US" dirty="0"/>
          </a:p>
          <a:p>
            <a:r>
              <a:rPr lang="en-US" dirty="0"/>
              <a:t>Vite.config.js</a:t>
            </a:r>
          </a:p>
          <a:p>
            <a:r>
              <a:rPr lang="en-US" dirty="0"/>
              <a:t>.</a:t>
            </a:r>
            <a:r>
              <a:rPr lang="en-US" dirty="0" err="1"/>
              <a:t>eslintrc.cjs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A8E2D-BC7E-B045-5246-13C55ABEDC62}"/>
              </a:ext>
            </a:extLst>
          </p:cNvPr>
          <p:cNvSpPr txBox="1"/>
          <p:nvPr/>
        </p:nvSpPr>
        <p:spPr>
          <a:xfrm>
            <a:off x="1430666" y="4659618"/>
            <a:ext cx="9915251" cy="646331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dirty="0"/>
              <a:t>An area for storing other assets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Sound</a:t>
            </a:r>
          </a:p>
          <a:p>
            <a:r>
              <a:rPr lang="en-US" dirty="0"/>
              <a:t>video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78FF2-10FB-A5EB-9BD8-2E3D2C0B0B08}"/>
              </a:ext>
            </a:extLst>
          </p:cNvPr>
          <p:cNvSpPr txBox="1"/>
          <p:nvPr/>
        </p:nvSpPr>
        <p:spPr>
          <a:xfrm>
            <a:off x="1430665" y="5324087"/>
            <a:ext cx="9915251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/>
              <a:t>These files are for the built website and can be uploaded to a hosting site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4BA950-778C-62F1-A92D-42897F58F43B}"/>
              </a:ext>
            </a:extLst>
          </p:cNvPr>
          <p:cNvSpPr txBox="1"/>
          <p:nvPr/>
        </p:nvSpPr>
        <p:spPr>
          <a:xfrm>
            <a:off x="1272088" y="6111881"/>
            <a:ext cx="9915251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/>
              <a:t>These are node modules needed to run the program. DO NOT UPLOAD TO GIT (too big) when building, necessary modules are incorporated into the build.</a:t>
            </a:r>
          </a:p>
        </p:txBody>
      </p:sp>
    </p:spTree>
    <p:extLst>
      <p:ext uri="{BB962C8B-B14F-4D97-AF65-F5344CB8AC3E}">
        <p14:creationId xmlns:p14="http://schemas.microsoft.com/office/powerpoint/2010/main" val="312579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FA6C2C-D572-3CD8-D210-E976F21AF161}"/>
              </a:ext>
            </a:extLst>
          </p:cNvPr>
          <p:cNvSpPr/>
          <p:nvPr/>
        </p:nvSpPr>
        <p:spPr>
          <a:xfrm>
            <a:off x="186556" y="524771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client.js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305F7-48E5-755A-5693-699161611527}"/>
              </a:ext>
            </a:extLst>
          </p:cNvPr>
          <p:cNvSpPr txBox="1"/>
          <p:nvPr/>
        </p:nvSpPr>
        <p:spPr>
          <a:xfrm>
            <a:off x="1860331" y="735724"/>
            <a:ext cx="56841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Touch </a:t>
            </a:r>
            <a:r>
              <a:rPr lang="en-US" dirty="0" err="1"/>
              <a:t>db</a:t>
            </a:r>
            <a:r>
              <a:rPr lang="en-US" dirty="0"/>
              <a:t>/client.js</a:t>
            </a:r>
          </a:p>
          <a:p>
            <a:endParaRPr lang="en-US" dirty="0"/>
          </a:p>
          <a:p>
            <a:r>
              <a:rPr lang="en-US" dirty="0"/>
              <a:t>Inside client.js</a:t>
            </a:r>
          </a:p>
          <a:p>
            <a:endParaRPr lang="en-US" dirty="0"/>
          </a:p>
          <a:p>
            <a:r>
              <a:rPr lang="en-US" dirty="0"/>
              <a:t>Const{</a:t>
            </a:r>
            <a:r>
              <a:rPr lang="en-US" dirty="0">
                <a:highlight>
                  <a:srgbClr val="FFFF00"/>
                </a:highlight>
              </a:rPr>
              <a:t>Client</a:t>
            </a:r>
            <a:r>
              <a:rPr lang="en-US" dirty="0"/>
              <a:t>} = require(‘</a:t>
            </a:r>
            <a:r>
              <a:rPr lang="en-US" dirty="0" err="1"/>
              <a:t>pg</a:t>
            </a:r>
            <a:r>
              <a:rPr lang="en-US" dirty="0"/>
              <a:t>’);</a:t>
            </a:r>
          </a:p>
          <a:p>
            <a:r>
              <a:rPr lang="en-US" dirty="0"/>
              <a:t>const client = new </a:t>
            </a:r>
            <a:r>
              <a:rPr lang="en-US" dirty="0">
                <a:highlight>
                  <a:srgbClr val="FFFF00"/>
                </a:highlight>
              </a:rPr>
              <a:t>Client</a:t>
            </a:r>
            <a:r>
              <a:rPr lang="en-US" dirty="0"/>
              <a:t>(‘</a:t>
            </a:r>
            <a:r>
              <a:rPr lang="en-US" dirty="0" err="1"/>
              <a:t>postgres</a:t>
            </a:r>
            <a:r>
              <a:rPr lang="en-US" dirty="0"/>
              <a:t> ://host:####/dbname’);</a:t>
            </a:r>
          </a:p>
          <a:p>
            <a:endParaRPr lang="en-US" dirty="0"/>
          </a:p>
          <a:p>
            <a:r>
              <a:rPr lang="en-US" dirty="0" err="1"/>
              <a:t>Module.exports</a:t>
            </a:r>
            <a:r>
              <a:rPr lang="en-US" dirty="0"/>
              <a:t> = client;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CB8A1-3E40-75D0-B55D-017D4A14AFC0}"/>
              </a:ext>
            </a:extLst>
          </p:cNvPr>
          <p:cNvSpPr txBox="1"/>
          <p:nvPr/>
        </p:nvSpPr>
        <p:spPr>
          <a:xfrm>
            <a:off x="8050924" y="1889886"/>
            <a:ext cx="2816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where the program is connecting to the database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Note the capitalization of “Client” in 2 key places</a:t>
            </a:r>
          </a:p>
        </p:txBody>
      </p:sp>
    </p:spTree>
    <p:extLst>
      <p:ext uri="{BB962C8B-B14F-4D97-AF65-F5344CB8AC3E}">
        <p14:creationId xmlns:p14="http://schemas.microsoft.com/office/powerpoint/2010/main" val="2373813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3C7BE1-C598-920F-26C1-FF541422AB41}"/>
              </a:ext>
            </a:extLst>
          </p:cNvPr>
          <p:cNvSpPr/>
          <p:nvPr/>
        </p:nvSpPr>
        <p:spPr>
          <a:xfrm>
            <a:off x="341585" y="314564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</a:t>
            </a:r>
            <a:r>
              <a:rPr lang="en-US" sz="1400" dirty="0" err="1"/>
              <a:t>server.cjs</a:t>
            </a:r>
            <a:r>
              <a:rPr lang="en-US" sz="1400" dirty="0"/>
              <a:t>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EAA8D-033C-FD64-700C-B68ABBD33B30}"/>
              </a:ext>
            </a:extLst>
          </p:cNvPr>
          <p:cNvSpPr txBox="1"/>
          <p:nvPr/>
        </p:nvSpPr>
        <p:spPr>
          <a:xfrm>
            <a:off x="2028495" y="574789"/>
            <a:ext cx="86079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server.js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(sometimes called index.js)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Inside server.js: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 express = require(“express”);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 app = express();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 PORT = ####;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App.listen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(PORT, ()=&gt;{console.log(`server is running on port ${PORT}`);});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15971-EE8D-1C1D-8C83-1D103141640C}"/>
              </a:ext>
            </a:extLst>
          </p:cNvPr>
          <p:cNvSpPr txBox="1"/>
          <p:nvPr/>
        </p:nvSpPr>
        <p:spPr>
          <a:xfrm>
            <a:off x="2028496" y="3605556"/>
            <a:ext cx="5671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Route:  </a:t>
            </a:r>
          </a:p>
          <a:p>
            <a:r>
              <a:rPr lang="en-US" dirty="0"/>
              <a:t>      </a:t>
            </a:r>
            <a:r>
              <a:rPr lang="en-US" dirty="0" err="1"/>
              <a:t>app.get</a:t>
            </a:r>
            <a:r>
              <a:rPr lang="en-US" dirty="0"/>
              <a:t>(‘/hello’, (req, res) =&gt; {</a:t>
            </a:r>
            <a:r>
              <a:rPr lang="en-US" dirty="0" err="1"/>
              <a:t>res.send</a:t>
            </a:r>
            <a:r>
              <a:rPr lang="en-US" dirty="0"/>
              <a:t>(‘hello world’);});</a:t>
            </a:r>
          </a:p>
        </p:txBody>
      </p:sp>
    </p:spTree>
    <p:extLst>
      <p:ext uri="{BB962C8B-B14F-4D97-AF65-F5344CB8AC3E}">
        <p14:creationId xmlns:p14="http://schemas.microsoft.com/office/powerpoint/2010/main" val="27555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3AC1B-41CC-F292-DCC2-B9EF02355406}"/>
              </a:ext>
            </a:extLst>
          </p:cNvPr>
          <p:cNvSpPr/>
          <p:nvPr/>
        </p:nvSpPr>
        <p:spPr>
          <a:xfrm>
            <a:off x="173420" y="188440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</a:t>
            </a:r>
            <a:r>
              <a:rPr lang="en-US" sz="1400" dirty="0" err="1"/>
              <a:t>seedAndSync</a:t>
            </a:r>
            <a:r>
              <a:rPr lang="en-US" sz="1400" dirty="0"/>
              <a:t>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4AD538-93A5-31A8-75F7-8C504976B654}"/>
              </a:ext>
            </a:extLst>
          </p:cNvPr>
          <p:cNvSpPr/>
          <p:nvPr/>
        </p:nvSpPr>
        <p:spPr>
          <a:xfrm>
            <a:off x="173420" y="1507490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table called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0CF0C-2FB4-9D35-F22B-7ED7C7E7C90C}"/>
              </a:ext>
            </a:extLst>
          </p:cNvPr>
          <p:cNvSpPr txBox="1"/>
          <p:nvPr/>
        </p:nvSpPr>
        <p:spPr>
          <a:xfrm>
            <a:off x="1692165" y="536028"/>
            <a:ext cx="583377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seedAndSync.js</a:t>
            </a:r>
          </a:p>
          <a:p>
            <a:endParaRPr lang="en-US" dirty="0"/>
          </a:p>
          <a:p>
            <a:r>
              <a:rPr lang="en-US" dirty="0"/>
              <a:t>Inside seedAndSync.js:</a:t>
            </a:r>
          </a:p>
          <a:p>
            <a:endParaRPr lang="en-US" dirty="0"/>
          </a:p>
          <a:p>
            <a:r>
              <a:rPr lang="en-US" dirty="0"/>
              <a:t>Const {client} = require (‘./client.js);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 </a:t>
            </a:r>
            <a:r>
              <a:rPr lang="en-US" dirty="0" err="1"/>
              <a:t>seedAndSync</a:t>
            </a:r>
            <a:r>
              <a:rPr lang="en-US" dirty="0"/>
              <a:t> = async ()=&gt;{</a:t>
            </a:r>
          </a:p>
          <a:p>
            <a:r>
              <a:rPr lang="en-US" dirty="0"/>
              <a:t>	try{</a:t>
            </a:r>
          </a:p>
          <a:p>
            <a:r>
              <a:rPr lang="en-US" dirty="0"/>
              <a:t>	await </a:t>
            </a:r>
            <a:r>
              <a:rPr lang="en-US" dirty="0" err="1"/>
              <a:t>client.connect</a:t>
            </a:r>
            <a:r>
              <a:rPr lang="en-US" dirty="0"/>
              <a:t>();</a:t>
            </a:r>
          </a:p>
          <a:p>
            <a:r>
              <a:rPr lang="en-US" dirty="0"/>
              <a:t>	</a:t>
            </a:r>
            <a:r>
              <a:rPr lang="en-US" dirty="0">
                <a:highlight>
                  <a:srgbClr val="FFFF00"/>
                </a:highlight>
              </a:rPr>
              <a:t>///insert code here to create tables///</a:t>
            </a:r>
          </a:p>
          <a:p>
            <a:r>
              <a:rPr lang="en-US" dirty="0"/>
              <a:t>	</a:t>
            </a:r>
            <a:r>
              <a:rPr lang="en-US" dirty="0" err="1"/>
              <a:t>dropTable</a:t>
            </a:r>
            <a:r>
              <a:rPr lang="en-US" dirty="0"/>
              <a:t>(); </a:t>
            </a:r>
            <a:r>
              <a:rPr lang="en-US" dirty="0">
                <a:highlight>
                  <a:srgbClr val="FFFF00"/>
                </a:highlight>
              </a:rPr>
              <a:t>(like this)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createTable</a:t>
            </a:r>
            <a:r>
              <a:rPr lang="en-US" dirty="0"/>
              <a:t>();  </a:t>
            </a:r>
            <a:r>
              <a:rPr lang="en-US" dirty="0">
                <a:highlight>
                  <a:srgbClr val="FFFF00"/>
                </a:highlight>
              </a:rPr>
              <a:t>(like this)</a:t>
            </a:r>
          </a:p>
          <a:p>
            <a:r>
              <a:rPr lang="en-US" dirty="0"/>
              <a:t>	</a:t>
            </a:r>
            <a:r>
              <a:rPr lang="en-US" dirty="0" err="1"/>
              <a:t>client.end</a:t>
            </a:r>
            <a:r>
              <a:rPr lang="en-US" dirty="0"/>
              <a:t>();  (this closes the connection to the </a:t>
            </a:r>
            <a:r>
              <a:rPr lang="en-US" dirty="0" err="1"/>
              <a:t>db</a:t>
            </a:r>
            <a:r>
              <a:rPr lang="en-US" dirty="0"/>
              <a:t>)</a:t>
            </a:r>
          </a:p>
          <a:p>
            <a:r>
              <a:rPr lang="en-US" dirty="0"/>
              <a:t>	}catch(err){</a:t>
            </a:r>
          </a:p>
          <a:p>
            <a:r>
              <a:rPr lang="en-US" dirty="0"/>
              <a:t>	console.log(err);</a:t>
            </a:r>
          </a:p>
          <a:p>
            <a:r>
              <a:rPr lang="en-US" dirty="0"/>
              <a:t>	};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AECA2-2E46-0166-EF9E-A7BA6BAD907F}"/>
              </a:ext>
            </a:extLst>
          </p:cNvPr>
          <p:cNvSpPr txBox="1"/>
          <p:nvPr/>
        </p:nvSpPr>
        <p:spPr>
          <a:xfrm>
            <a:off x="8030438" y="2927618"/>
            <a:ext cx="331238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 </a:t>
            </a:r>
            <a:r>
              <a:rPr lang="en-US" dirty="0" err="1"/>
              <a:t>createTable</a:t>
            </a:r>
            <a:r>
              <a:rPr lang="en-US" dirty="0"/>
              <a:t> = async()=&gt;{</a:t>
            </a:r>
          </a:p>
          <a:p>
            <a:r>
              <a:rPr lang="en-US" dirty="0"/>
              <a:t>	try{</a:t>
            </a:r>
          </a:p>
          <a:p>
            <a:r>
              <a:rPr lang="en-US" dirty="0"/>
              <a:t>	await </a:t>
            </a:r>
            <a:r>
              <a:rPr lang="en-US" dirty="0" err="1"/>
              <a:t>client.query</a:t>
            </a:r>
            <a:r>
              <a:rPr lang="en-US" dirty="0"/>
              <a:t>(`</a:t>
            </a:r>
          </a:p>
          <a:p>
            <a:r>
              <a:rPr lang="en-US" dirty="0"/>
              <a:t>	CREATE TABLE users</a:t>
            </a:r>
          </a:p>
          <a:p>
            <a:r>
              <a:rPr lang="en-US" dirty="0"/>
              <a:t>	id SERIAL PRIMARY KEY,</a:t>
            </a:r>
          </a:p>
          <a:p>
            <a:r>
              <a:rPr lang="en-US" dirty="0"/>
              <a:t>	name VARCHAR(30)</a:t>
            </a:r>
          </a:p>
          <a:p>
            <a:r>
              <a:rPr lang="en-US" dirty="0"/>
              <a:t>	`)</a:t>
            </a:r>
          </a:p>
          <a:p>
            <a:r>
              <a:rPr lang="en-US" dirty="0"/>
              <a:t>	}catch(err){</a:t>
            </a:r>
          </a:p>
          <a:p>
            <a:r>
              <a:rPr lang="en-US" dirty="0"/>
              <a:t>	console.log(err)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};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C9BBB71-3313-F9AB-D2BC-D6FAB7375446}"/>
              </a:ext>
            </a:extLst>
          </p:cNvPr>
          <p:cNvSpPr/>
          <p:nvPr/>
        </p:nvSpPr>
        <p:spPr>
          <a:xfrm>
            <a:off x="4025462" y="2144110"/>
            <a:ext cx="3773213" cy="38888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definitions go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4FEDF-6214-F08B-6695-1F50473B075F}"/>
              </a:ext>
            </a:extLst>
          </p:cNvPr>
          <p:cNvSpPr txBox="1"/>
          <p:nvPr/>
        </p:nvSpPr>
        <p:spPr>
          <a:xfrm>
            <a:off x="578069" y="5860307"/>
            <a:ext cx="665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</a:rPr>
              <a:t>ANY TIME YOU TALK TO THE DATABASE, USE AWAIT!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557E4-7CF1-4901-9A43-62B09B67988E}"/>
              </a:ext>
            </a:extLst>
          </p:cNvPr>
          <p:cNvSpPr txBox="1"/>
          <p:nvPr/>
        </p:nvSpPr>
        <p:spPr>
          <a:xfrm>
            <a:off x="8030438" y="307893"/>
            <a:ext cx="36858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 </a:t>
            </a:r>
            <a:r>
              <a:rPr lang="en-US" dirty="0" err="1"/>
              <a:t>dropTable</a:t>
            </a:r>
            <a:r>
              <a:rPr lang="en-US" dirty="0"/>
              <a:t> = async()=&gt;{</a:t>
            </a:r>
          </a:p>
          <a:p>
            <a:r>
              <a:rPr lang="en-US" dirty="0"/>
              <a:t>	try{</a:t>
            </a:r>
          </a:p>
          <a:p>
            <a:r>
              <a:rPr lang="en-US" dirty="0"/>
              <a:t>	await </a:t>
            </a:r>
            <a:r>
              <a:rPr lang="en-US" dirty="0" err="1"/>
              <a:t>client.query</a:t>
            </a:r>
            <a:r>
              <a:rPr lang="en-US" dirty="0"/>
              <a:t>(`</a:t>
            </a:r>
          </a:p>
          <a:p>
            <a:r>
              <a:rPr lang="en-US" dirty="0"/>
              <a:t>	DROP TABLE IF EXISTS users</a:t>
            </a:r>
          </a:p>
          <a:p>
            <a:r>
              <a:rPr lang="en-US" dirty="0"/>
              <a:t>	`)</a:t>
            </a:r>
          </a:p>
          <a:p>
            <a:r>
              <a:rPr lang="en-US" dirty="0"/>
              <a:t>	}catch(err){</a:t>
            </a:r>
          </a:p>
          <a:p>
            <a:r>
              <a:rPr lang="en-US" dirty="0"/>
              <a:t>	console.log(err)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966D5-A76A-1D99-057C-2E76F11F2693}"/>
              </a:ext>
            </a:extLst>
          </p:cNvPr>
          <p:cNvSpPr txBox="1"/>
          <p:nvPr/>
        </p:nvSpPr>
        <p:spPr>
          <a:xfrm>
            <a:off x="5071509" y="214514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SEEDANDSYNC FILE IS NOT LINKED TO ANY FILES… THIS CODE IS RUN MANUALLY  USE: </a:t>
            </a:r>
          </a:p>
          <a:p>
            <a:r>
              <a:rPr lang="en-US" dirty="0">
                <a:highlight>
                  <a:srgbClr val="FF0000"/>
                </a:highlight>
              </a:rPr>
              <a:t>NODE SEEDANDSYNC.CJS</a:t>
            </a:r>
          </a:p>
        </p:txBody>
      </p:sp>
    </p:spTree>
    <p:extLst>
      <p:ext uri="{BB962C8B-B14F-4D97-AF65-F5344CB8AC3E}">
        <p14:creationId xmlns:p14="http://schemas.microsoft.com/office/powerpoint/2010/main" val="323376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0ABB6B-7227-DB63-AD1D-1FC4B0F08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14"/>
          <a:stretch/>
        </p:blipFill>
        <p:spPr>
          <a:xfrm>
            <a:off x="341901" y="1022475"/>
            <a:ext cx="6444053" cy="42731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FAFF15-DEB4-5266-37B6-CD22ACE53166}"/>
              </a:ext>
            </a:extLst>
          </p:cNvPr>
          <p:cNvSpPr txBox="1"/>
          <p:nvPr/>
        </p:nvSpPr>
        <p:spPr>
          <a:xfrm>
            <a:off x="809897" y="653143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seed data:</a:t>
            </a:r>
          </a:p>
        </p:txBody>
      </p:sp>
    </p:spTree>
    <p:extLst>
      <p:ext uri="{BB962C8B-B14F-4D97-AF65-F5344CB8AC3E}">
        <p14:creationId xmlns:p14="http://schemas.microsoft.com/office/powerpoint/2010/main" val="219665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E0684C-F7AD-8F8E-5261-C43FBF943B9E}"/>
              </a:ext>
            </a:extLst>
          </p:cNvPr>
          <p:cNvSpPr/>
          <p:nvPr/>
        </p:nvSpPr>
        <p:spPr>
          <a:xfrm>
            <a:off x="294291" y="293543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route to access users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14743-5DE6-CADC-C586-B2F637175CC1}"/>
              </a:ext>
            </a:extLst>
          </p:cNvPr>
          <p:cNvSpPr/>
          <p:nvPr/>
        </p:nvSpPr>
        <p:spPr>
          <a:xfrm>
            <a:off x="294290" y="1641497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Express route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0DDCC-54B9-ACDA-7547-ECD17766313A}"/>
              </a:ext>
            </a:extLst>
          </p:cNvPr>
          <p:cNvSpPr txBox="1"/>
          <p:nvPr/>
        </p:nvSpPr>
        <p:spPr>
          <a:xfrm>
            <a:off x="1389529" y="1778219"/>
            <a:ext cx="3631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API Folder:</a:t>
            </a:r>
          </a:p>
          <a:p>
            <a:r>
              <a:rPr lang="en-US" dirty="0"/>
              <a:t>Inside index.js  or </a:t>
            </a:r>
            <a:r>
              <a:rPr lang="en-US" dirty="0" err="1"/>
              <a:t>index.cjs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const express = require(‘express’);</a:t>
            </a:r>
          </a:p>
          <a:p>
            <a:r>
              <a:rPr lang="en-US" dirty="0"/>
              <a:t>const router = </a:t>
            </a:r>
            <a:r>
              <a:rPr lang="en-US" dirty="0" err="1"/>
              <a:t>express.Router</a:t>
            </a:r>
            <a:r>
              <a:rPr lang="en-US" dirty="0"/>
              <a:t>();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module.exports</a:t>
            </a:r>
            <a:r>
              <a:rPr lang="en-US" dirty="0"/>
              <a:t>  = {router};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85BE-8348-3A5B-28D2-AC5C08ECFE19}"/>
              </a:ext>
            </a:extLst>
          </p:cNvPr>
          <p:cNvSpPr txBox="1"/>
          <p:nvPr/>
        </p:nvSpPr>
        <p:spPr>
          <a:xfrm>
            <a:off x="1671143" y="399436"/>
            <a:ext cx="7714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was run earlier, but including here as well. Express needs to be installed.</a:t>
            </a:r>
          </a:p>
          <a:p>
            <a:r>
              <a:rPr lang="en-US" dirty="0" err="1"/>
              <a:t>Npm</a:t>
            </a:r>
            <a:r>
              <a:rPr lang="en-US" dirty="0"/>
              <a:t> install express  </a:t>
            </a:r>
            <a:r>
              <a:rPr lang="en-US" sz="1800" dirty="0"/>
              <a:t> (this creates </a:t>
            </a:r>
            <a:r>
              <a:rPr lang="en-US" sz="1800" dirty="0" err="1"/>
              <a:t>node_modules</a:t>
            </a:r>
            <a:r>
              <a:rPr lang="en-US" sz="1800" dirty="0"/>
              <a:t>, local host defaults to 8000)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F457FE4-0783-F06C-72EF-3B6DCB3D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662" y="1778219"/>
            <a:ext cx="6319323" cy="4447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FA560-8CBE-D328-FD56-8E995E1F8856}"/>
              </a:ext>
            </a:extLst>
          </p:cNvPr>
          <p:cNvSpPr txBox="1"/>
          <p:nvPr/>
        </p:nvSpPr>
        <p:spPr>
          <a:xfrm>
            <a:off x="163554" y="6135398"/>
            <a:ext cx="463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file name “index” will catch any requests going to the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6C7C4-D882-0BDB-E0A4-57ACD19EB78F}"/>
              </a:ext>
            </a:extLst>
          </p:cNvPr>
          <p:cNvSpPr txBox="1"/>
          <p:nvPr/>
        </p:nvSpPr>
        <p:spPr>
          <a:xfrm>
            <a:off x="5444356" y="1281717"/>
            <a:ext cx="103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5ADE3-AD54-3765-FBE7-34D22784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8" y="4416291"/>
            <a:ext cx="489653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5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44B28C-A7B3-D009-9737-71966766DBE3}"/>
              </a:ext>
            </a:extLst>
          </p:cNvPr>
          <p:cNvSpPr/>
          <p:nvPr/>
        </p:nvSpPr>
        <p:spPr>
          <a:xfrm>
            <a:off x="294291" y="293543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route to access users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757749-5696-5FE3-3C06-57523E492FF5}"/>
              </a:ext>
            </a:extLst>
          </p:cNvPr>
          <p:cNvSpPr/>
          <p:nvPr/>
        </p:nvSpPr>
        <p:spPr>
          <a:xfrm>
            <a:off x="294290" y="1641497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Express route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CD8A51-BE63-3B7B-47D9-D9F64181611B}"/>
              </a:ext>
            </a:extLst>
          </p:cNvPr>
          <p:cNvGrpSpPr/>
          <p:nvPr/>
        </p:nvGrpSpPr>
        <p:grpSpPr>
          <a:xfrm>
            <a:off x="5782081" y="894883"/>
            <a:ext cx="6315617" cy="3078027"/>
            <a:chOff x="3133183" y="1390650"/>
            <a:chExt cx="5927040" cy="2875543"/>
          </a:xfrm>
        </p:grpSpPr>
        <p:pic>
          <p:nvPicPr>
            <p:cNvPr id="4" name="Picture 3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7EC796A7-2B50-FF63-A113-3A4393088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9464"/>
            <a:stretch/>
          </p:blipFill>
          <p:spPr>
            <a:xfrm>
              <a:off x="3423920" y="1390650"/>
              <a:ext cx="5344160" cy="287554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E0013E-E94A-35D9-A35C-B70F3AFF1941}"/>
                    </a:ext>
                  </a:extLst>
                </p14:cNvPr>
                <p14:cNvContentPartPr/>
                <p14:nvPr/>
              </p14:nvContentPartPr>
              <p14:xfrm>
                <a:off x="3173863" y="2846781"/>
                <a:ext cx="5870520" cy="65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E0013E-E94A-35D9-A35C-B70F3AFF19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23523" y="2745981"/>
                  <a:ext cx="5971538" cy="266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78D9DF-B4B2-E695-5D82-2BBFF34828EB}"/>
                    </a:ext>
                  </a:extLst>
                </p14:cNvPr>
                <p14:cNvContentPartPr/>
                <p14:nvPr/>
              </p14:nvContentPartPr>
              <p14:xfrm>
                <a:off x="3133183" y="3004821"/>
                <a:ext cx="5927040" cy="10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78D9DF-B4B2-E695-5D82-2BBFF34828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82504" y="2903886"/>
                  <a:ext cx="6028059" cy="30953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3D90B1F-A069-D03C-210B-5DA16311B6C0}"/>
              </a:ext>
            </a:extLst>
          </p:cNvPr>
          <p:cNvSpPr txBox="1"/>
          <p:nvPr/>
        </p:nvSpPr>
        <p:spPr>
          <a:xfrm>
            <a:off x="5891890" y="2080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API Folder:</a:t>
            </a:r>
          </a:p>
          <a:p>
            <a:r>
              <a:rPr lang="en-US" dirty="0"/>
              <a:t>Inside index.js  or </a:t>
            </a:r>
            <a:r>
              <a:rPr lang="en-US" dirty="0" err="1"/>
              <a:t>index.cjs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1CEFA-F14C-0D2C-9B4A-74D810F9B669}"/>
              </a:ext>
            </a:extLst>
          </p:cNvPr>
          <p:cNvSpPr txBox="1"/>
          <p:nvPr/>
        </p:nvSpPr>
        <p:spPr>
          <a:xfrm>
            <a:off x="1513489" y="208041"/>
            <a:ext cx="367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Linking Front to Back</a:t>
            </a:r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AF05209-B3A5-3C58-59A6-AF44AA7B71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36" t="8642" b="13509"/>
          <a:stretch/>
        </p:blipFill>
        <p:spPr>
          <a:xfrm>
            <a:off x="179518" y="3494559"/>
            <a:ext cx="5387393" cy="3203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7D344B-32EF-A47F-3B98-6922785BC408}"/>
              </a:ext>
            </a:extLst>
          </p:cNvPr>
          <p:cNvSpPr txBox="1"/>
          <p:nvPr/>
        </p:nvSpPr>
        <p:spPr>
          <a:xfrm>
            <a:off x="179518" y="27971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main Folder:</a:t>
            </a:r>
          </a:p>
          <a:p>
            <a:r>
              <a:rPr lang="en-US" dirty="0"/>
              <a:t>Inside </a:t>
            </a:r>
            <a:r>
              <a:rPr lang="en-US" dirty="0" err="1"/>
              <a:t>server.Cjs</a:t>
            </a:r>
            <a:endParaRPr lang="en-US" dirty="0"/>
          </a:p>
        </p:txBody>
      </p:sp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3FC13E1-9387-80FE-165D-FBB940E827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4045"/>
          <a:stretch/>
        </p:blipFill>
        <p:spPr>
          <a:xfrm>
            <a:off x="5825427" y="4122860"/>
            <a:ext cx="4110811" cy="25749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5C6B21-2DB7-42E0-90E5-D5B01E1E86A7}"/>
              </a:ext>
            </a:extLst>
          </p:cNvPr>
          <p:cNvSpPr txBox="1"/>
          <p:nvPr/>
        </p:nvSpPr>
        <p:spPr>
          <a:xfrm>
            <a:off x="10789710" y="4487917"/>
            <a:ext cx="1191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line is important, it reads </a:t>
            </a:r>
            <a:r>
              <a:rPr lang="en-US" dirty="0" err="1"/>
              <a:t>json</a:t>
            </a:r>
            <a:r>
              <a:rPr lang="en-US" dirty="0"/>
              <a:t> body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B9506E8-73D9-F155-015E-55B7108BA936}"/>
              </a:ext>
            </a:extLst>
          </p:cNvPr>
          <p:cNvSpPr/>
          <p:nvPr/>
        </p:nvSpPr>
        <p:spPr>
          <a:xfrm>
            <a:off x="8628993" y="5196744"/>
            <a:ext cx="1881352" cy="49150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B931C9B8-7D74-345F-5A2B-E5E1B2A24C67}"/>
              </a:ext>
            </a:extLst>
          </p:cNvPr>
          <p:cNvSpPr/>
          <p:nvPr/>
        </p:nvSpPr>
        <p:spPr>
          <a:xfrm>
            <a:off x="5262282" y="2071524"/>
            <a:ext cx="735106" cy="81356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84593D3-9CAC-0A9F-EEA9-C0C931DC612B}"/>
              </a:ext>
            </a:extLst>
          </p:cNvPr>
          <p:cNvGrpSpPr/>
          <p:nvPr/>
        </p:nvGrpSpPr>
        <p:grpSpPr>
          <a:xfrm>
            <a:off x="230138" y="2102561"/>
            <a:ext cx="11546228" cy="3772722"/>
            <a:chOff x="230138" y="2102561"/>
            <a:chExt cx="11546228" cy="3772722"/>
          </a:xfrm>
        </p:grpSpPr>
        <p:pic>
          <p:nvPicPr>
            <p:cNvPr id="2" name="Picture 1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885815E1-DE50-8834-009E-894B00F24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728" b="28245"/>
            <a:stretch/>
          </p:blipFill>
          <p:spPr>
            <a:xfrm>
              <a:off x="4057989" y="2102561"/>
              <a:ext cx="7718377" cy="3772722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C9B5714-E542-478D-01E1-6BC6466429B2}"/>
                </a:ext>
              </a:extLst>
            </p:cNvPr>
            <p:cNvSpPr/>
            <p:nvPr/>
          </p:nvSpPr>
          <p:spPr>
            <a:xfrm>
              <a:off x="230138" y="2753709"/>
              <a:ext cx="4005531" cy="191288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This line is needed for when building so it can redirect to correct file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F6B2B67-A68F-E3D6-8BA6-734AC82665F8}"/>
              </a:ext>
            </a:extLst>
          </p:cNvPr>
          <p:cNvSpPr/>
          <p:nvPr/>
        </p:nvSpPr>
        <p:spPr>
          <a:xfrm>
            <a:off x="294291" y="293543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route to access users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54D1E-BC84-8F5E-4154-C7F62B0480B1}"/>
              </a:ext>
            </a:extLst>
          </p:cNvPr>
          <p:cNvSpPr/>
          <p:nvPr/>
        </p:nvSpPr>
        <p:spPr>
          <a:xfrm>
            <a:off x="294290" y="1641497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Express route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67AEC-1380-61C7-65BA-0E8867D40099}"/>
              </a:ext>
            </a:extLst>
          </p:cNvPr>
          <p:cNvSpPr txBox="1"/>
          <p:nvPr/>
        </p:nvSpPr>
        <p:spPr>
          <a:xfrm>
            <a:off x="1513489" y="208041"/>
            <a:ext cx="367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Linking Front to Back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B0A9F-C393-F862-775D-AE2251017DF3}"/>
              </a:ext>
            </a:extLst>
          </p:cNvPr>
          <p:cNvSpPr txBox="1"/>
          <p:nvPr/>
        </p:nvSpPr>
        <p:spPr>
          <a:xfrm>
            <a:off x="1513489" y="982717"/>
            <a:ext cx="367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build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39D81-6B19-C3B9-E38B-61ACFADF5202}"/>
              </a:ext>
            </a:extLst>
          </p:cNvPr>
          <p:cNvSpPr txBox="1"/>
          <p:nvPr/>
        </p:nvSpPr>
        <p:spPr>
          <a:xfrm>
            <a:off x="230138" y="4763142"/>
            <a:ext cx="3678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do this, you need to re-build after changes for them to take effect.</a:t>
            </a:r>
          </a:p>
          <a:p>
            <a:endParaRPr lang="en-US" dirty="0"/>
          </a:p>
          <a:p>
            <a:r>
              <a:rPr lang="en-US" dirty="0"/>
              <a:t>Once built with this line, it can be deployed to a website and find the correct files</a:t>
            </a:r>
          </a:p>
        </p:txBody>
      </p:sp>
    </p:spTree>
    <p:extLst>
      <p:ext uri="{BB962C8B-B14F-4D97-AF65-F5344CB8AC3E}">
        <p14:creationId xmlns:p14="http://schemas.microsoft.com/office/powerpoint/2010/main" val="44297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F084D6-69AB-3F2D-12CE-F411C94F66BE}"/>
              </a:ext>
            </a:extLst>
          </p:cNvPr>
          <p:cNvSpPr/>
          <p:nvPr/>
        </p:nvSpPr>
        <p:spPr>
          <a:xfrm>
            <a:off x="225974" y="409155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the function get user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6AEE2-BE8F-0FDF-3E1F-0B8897BFAAED}"/>
              </a:ext>
            </a:extLst>
          </p:cNvPr>
          <p:cNvSpPr txBox="1"/>
          <p:nvPr/>
        </p:nvSpPr>
        <p:spPr>
          <a:xfrm>
            <a:off x="1521374" y="1376105"/>
            <a:ext cx="71049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Create </a:t>
            </a:r>
            <a:r>
              <a:rPr lang="en-US" dirty="0" err="1"/>
              <a:t>db</a:t>
            </a:r>
            <a:r>
              <a:rPr lang="en-US" dirty="0"/>
              <a:t>/</a:t>
            </a:r>
            <a:r>
              <a:rPr lang="en-US" dirty="0" err="1"/>
              <a:t>dbusers.cjs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Inside:</a:t>
            </a:r>
          </a:p>
          <a:p>
            <a:r>
              <a:rPr lang="en-US" dirty="0"/>
              <a:t>require {</a:t>
            </a:r>
            <a:r>
              <a:rPr lang="en-US" dirty="0" err="1"/>
              <a:t>getUser</a:t>
            </a:r>
            <a:r>
              <a:rPr lang="en-US" dirty="0"/>
              <a:t>} = require(‘/users.js’);</a:t>
            </a:r>
          </a:p>
          <a:p>
            <a:endParaRPr lang="en-US" dirty="0"/>
          </a:p>
          <a:p>
            <a:r>
              <a:rPr lang="en-US" dirty="0"/>
              <a:t>const </a:t>
            </a:r>
            <a:r>
              <a:rPr lang="en-US" dirty="0" err="1"/>
              <a:t>getUser</a:t>
            </a:r>
            <a:r>
              <a:rPr lang="en-US" dirty="0"/>
              <a:t> = async(name) =&gt;{</a:t>
            </a:r>
          </a:p>
          <a:p>
            <a:endParaRPr lang="en-US" dirty="0"/>
          </a:p>
          <a:p>
            <a:r>
              <a:rPr lang="en-US" dirty="0"/>
              <a:t>	try{</a:t>
            </a:r>
          </a:p>
          <a:p>
            <a:r>
              <a:rPr lang="en-US" dirty="0"/>
              <a:t>		await </a:t>
            </a:r>
            <a:r>
              <a:rPr lang="en-US" dirty="0" err="1"/>
              <a:t>client.query</a:t>
            </a:r>
            <a:r>
              <a:rPr lang="en-US" dirty="0"/>
              <a:t> (`</a:t>
            </a:r>
          </a:p>
          <a:p>
            <a:r>
              <a:rPr lang="en-US" dirty="0"/>
              <a:t>		fetch users (name),</a:t>
            </a:r>
          </a:p>
          <a:p>
            <a:r>
              <a:rPr lang="en-US" dirty="0"/>
              <a:t>		VALUES </a:t>
            </a:r>
            <a:r>
              <a:rPr lang="en-US" dirty="0">
                <a:highlight>
                  <a:srgbClr val="FFFF00"/>
                </a:highlight>
              </a:rPr>
              <a:t>(‘${name}’)</a:t>
            </a:r>
          </a:p>
          <a:p>
            <a:r>
              <a:rPr lang="en-US" dirty="0"/>
              <a:t>		WHERE user.name = ${name}</a:t>
            </a:r>
          </a:p>
          <a:p>
            <a:r>
              <a:rPr lang="en-US" dirty="0"/>
              <a:t>		`)</a:t>
            </a:r>
          </a:p>
          <a:p>
            <a:r>
              <a:rPr lang="en-US" dirty="0"/>
              <a:t>	}catch(err){</a:t>
            </a:r>
          </a:p>
          <a:p>
            <a:r>
              <a:rPr lang="en-US" dirty="0"/>
              <a:t>		console.log(err);</a:t>
            </a:r>
          </a:p>
          <a:p>
            <a:r>
              <a:rPr lang="en-US" dirty="0"/>
              <a:t>	}</a:t>
            </a:r>
          </a:p>
          <a:p>
            <a:r>
              <a:rPr lang="en-US" dirty="0" err="1"/>
              <a:t>module.exports</a:t>
            </a:r>
            <a:r>
              <a:rPr lang="en-US" dirty="0"/>
              <a:t> {</a:t>
            </a:r>
            <a:r>
              <a:rPr lang="en-US" dirty="0" err="1"/>
              <a:t>getUser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330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CCC33-A812-4F76-2668-BC5BD846B3F3}"/>
              </a:ext>
            </a:extLst>
          </p:cNvPr>
          <p:cNvSpPr/>
          <p:nvPr/>
        </p:nvSpPr>
        <p:spPr>
          <a:xfrm>
            <a:off x="315312" y="388134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the function create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BA076-6A25-9C08-510F-4FC157E601AD}"/>
              </a:ext>
            </a:extLst>
          </p:cNvPr>
          <p:cNvSpPr txBox="1"/>
          <p:nvPr/>
        </p:nvSpPr>
        <p:spPr>
          <a:xfrm>
            <a:off x="1954924" y="620110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TABLE, CREATE A FILE TO HANDLE CRUD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5FCC50-C4DE-1909-9848-0FFE14DD7D45}"/>
              </a:ext>
            </a:extLst>
          </p:cNvPr>
          <p:cNvSpPr txBox="1"/>
          <p:nvPr/>
        </p:nvSpPr>
        <p:spPr>
          <a:xfrm>
            <a:off x="1954924" y="1153918"/>
            <a:ext cx="681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dbname.cjs</a:t>
            </a:r>
            <a:r>
              <a:rPr lang="en-US" dirty="0"/>
              <a:t>  (name of the table) also, use .</a:t>
            </a:r>
            <a:r>
              <a:rPr lang="en-US" dirty="0" err="1"/>
              <a:t>cjs</a:t>
            </a:r>
            <a:r>
              <a:rPr lang="en-US" dirty="0"/>
              <a:t> to avoid </a:t>
            </a:r>
            <a:r>
              <a:rPr lang="en-US" dirty="0" err="1"/>
              <a:t>js</a:t>
            </a:r>
            <a:r>
              <a:rPr lang="en-US" dirty="0"/>
              <a:t> runtime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C6956-47CF-1A59-EC7E-3A6DAFDDE5BB}"/>
              </a:ext>
            </a:extLst>
          </p:cNvPr>
          <p:cNvSpPr txBox="1"/>
          <p:nvPr/>
        </p:nvSpPr>
        <p:spPr>
          <a:xfrm>
            <a:off x="315312" y="1713575"/>
            <a:ext cx="71049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Create </a:t>
            </a:r>
            <a:r>
              <a:rPr lang="en-US" dirty="0" err="1"/>
              <a:t>db</a:t>
            </a:r>
            <a:r>
              <a:rPr lang="en-US" dirty="0"/>
              <a:t>/</a:t>
            </a:r>
            <a:r>
              <a:rPr lang="en-US" dirty="0" err="1"/>
              <a:t>dbusers.cjs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Inside:</a:t>
            </a:r>
          </a:p>
          <a:p>
            <a:r>
              <a:rPr lang="en-US" dirty="0"/>
              <a:t>require {</a:t>
            </a:r>
            <a:r>
              <a:rPr lang="en-US" dirty="0" err="1"/>
              <a:t>createUser</a:t>
            </a:r>
            <a:r>
              <a:rPr lang="en-US" dirty="0"/>
              <a:t>} = require(‘/users.js’);</a:t>
            </a:r>
          </a:p>
          <a:p>
            <a:endParaRPr lang="en-US" dirty="0"/>
          </a:p>
          <a:p>
            <a:r>
              <a:rPr lang="en-US" dirty="0"/>
              <a:t>const </a:t>
            </a:r>
            <a:r>
              <a:rPr lang="en-US" dirty="0" err="1"/>
              <a:t>createUser</a:t>
            </a:r>
            <a:r>
              <a:rPr lang="en-US" dirty="0"/>
              <a:t> = async(name, password) =&gt;{</a:t>
            </a:r>
          </a:p>
          <a:p>
            <a:endParaRPr lang="en-US" dirty="0"/>
          </a:p>
          <a:p>
            <a:r>
              <a:rPr lang="en-US" dirty="0"/>
              <a:t>	try{</a:t>
            </a:r>
          </a:p>
          <a:p>
            <a:r>
              <a:rPr lang="en-US" dirty="0"/>
              <a:t>		await </a:t>
            </a:r>
            <a:r>
              <a:rPr lang="en-US" dirty="0" err="1"/>
              <a:t>client.query</a:t>
            </a:r>
            <a:r>
              <a:rPr lang="en-US" dirty="0"/>
              <a:t> (`</a:t>
            </a:r>
          </a:p>
          <a:p>
            <a:r>
              <a:rPr lang="en-US" dirty="0"/>
              <a:t>		INSERT INTO users (name, password),</a:t>
            </a:r>
          </a:p>
          <a:p>
            <a:r>
              <a:rPr lang="en-US" dirty="0"/>
              <a:t>		VALUES </a:t>
            </a:r>
            <a:r>
              <a:rPr lang="en-US" dirty="0">
                <a:highlight>
                  <a:srgbClr val="FFFF00"/>
                </a:highlight>
              </a:rPr>
              <a:t>(‘${name}’ ‘${password}’)</a:t>
            </a:r>
          </a:p>
          <a:p>
            <a:r>
              <a:rPr lang="en-US" dirty="0"/>
              <a:t>		`)</a:t>
            </a:r>
          </a:p>
          <a:p>
            <a:r>
              <a:rPr lang="en-US" dirty="0"/>
              <a:t>	}catch(err){</a:t>
            </a:r>
          </a:p>
          <a:p>
            <a:r>
              <a:rPr lang="en-US" dirty="0"/>
              <a:t>		console.log(err);</a:t>
            </a:r>
          </a:p>
          <a:p>
            <a:r>
              <a:rPr lang="en-US" dirty="0"/>
              <a:t>	}</a:t>
            </a:r>
          </a:p>
          <a:p>
            <a:r>
              <a:rPr lang="en-US" dirty="0" err="1"/>
              <a:t>module.exports</a:t>
            </a:r>
            <a:r>
              <a:rPr lang="en-US" dirty="0"/>
              <a:t> {</a:t>
            </a:r>
            <a:r>
              <a:rPr lang="en-US" dirty="0" err="1"/>
              <a:t>createUser</a:t>
            </a:r>
            <a:r>
              <a:rPr lang="en-US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897CB-A79F-61AF-6A36-228CDFCE86FC}"/>
              </a:ext>
            </a:extLst>
          </p:cNvPr>
          <p:cNvSpPr txBox="1"/>
          <p:nvPr/>
        </p:nvSpPr>
        <p:spPr>
          <a:xfrm>
            <a:off x="5879906" y="4477407"/>
            <a:ext cx="240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Use single quotes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B2829-45CD-60FE-C539-C98FE3E923BA}"/>
              </a:ext>
            </a:extLst>
          </p:cNvPr>
          <p:cNvSpPr txBox="1"/>
          <p:nvPr/>
        </p:nvSpPr>
        <p:spPr>
          <a:xfrm>
            <a:off x="6474315" y="3051800"/>
            <a:ext cx="3006079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To handle null values add this:</a:t>
            </a:r>
          </a:p>
          <a:p>
            <a:endParaRPr lang="en-US" dirty="0"/>
          </a:p>
          <a:p>
            <a:r>
              <a:rPr lang="en-US" dirty="0"/>
              <a:t>If(!name){name=null}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7D036783-4834-80BD-6482-A433B7766EF9}"/>
              </a:ext>
            </a:extLst>
          </p:cNvPr>
          <p:cNvSpPr/>
          <p:nvPr/>
        </p:nvSpPr>
        <p:spPr>
          <a:xfrm>
            <a:off x="1734206" y="3722882"/>
            <a:ext cx="4572000" cy="25224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99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93C2B4-A48A-9BF1-3609-DE8DDFCBB931}"/>
              </a:ext>
            </a:extLst>
          </p:cNvPr>
          <p:cNvSpPr/>
          <p:nvPr/>
        </p:nvSpPr>
        <p:spPr>
          <a:xfrm>
            <a:off x="304800" y="403904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testing, display table in webpage?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41BB59-C467-3608-EEE8-BBB55A0D32E7}"/>
              </a:ext>
            </a:extLst>
          </p:cNvPr>
          <p:cNvSpPr/>
          <p:nvPr/>
        </p:nvSpPr>
        <p:spPr>
          <a:xfrm>
            <a:off x="6821214" y="328449"/>
            <a:ext cx="4698124" cy="63482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799167-2604-2720-8821-21F08F57B958}"/>
              </a:ext>
            </a:extLst>
          </p:cNvPr>
          <p:cNvSpPr txBox="1"/>
          <p:nvPr/>
        </p:nvSpPr>
        <p:spPr>
          <a:xfrm>
            <a:off x="231226" y="271046"/>
            <a:ext cx="208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FOLDER STRUCTURE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1899BF4-156C-3D45-2AAD-1F6EA93F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24" y="128020"/>
            <a:ext cx="2806783" cy="64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03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14020-ECBC-E3FE-74FB-C09B8EB5A8F7}"/>
              </a:ext>
            </a:extLst>
          </p:cNvPr>
          <p:cNvSpPr/>
          <p:nvPr/>
        </p:nvSpPr>
        <p:spPr>
          <a:xfrm>
            <a:off x="165531" y="188444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login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81AE1-54F8-57E1-986E-C2C244DC6D0D}"/>
              </a:ext>
            </a:extLst>
          </p:cNvPr>
          <p:cNvSpPr txBox="1"/>
          <p:nvPr/>
        </p:nvSpPr>
        <p:spPr>
          <a:xfrm>
            <a:off x="165531" y="5261571"/>
            <a:ext cx="458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server.cjs</a:t>
            </a:r>
            <a:r>
              <a:rPr lang="en-US" dirty="0"/>
              <a:t> add this code to route to the login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1EB3C-D003-9BCD-D16A-68E34BA7B8DC}"/>
              </a:ext>
            </a:extLst>
          </p:cNvPr>
          <p:cNvSpPr txBox="1"/>
          <p:nvPr/>
        </p:nvSpPr>
        <p:spPr>
          <a:xfrm>
            <a:off x="343896" y="1596429"/>
            <a:ext cx="495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app.jsx</a:t>
            </a:r>
            <a:r>
              <a:rPr lang="en-US" dirty="0"/>
              <a:t>  this checks the data entered with the </a:t>
            </a:r>
            <a:r>
              <a:rPr lang="en-US" dirty="0" err="1"/>
              <a:t>db</a:t>
            </a:r>
            <a:endParaRPr lang="en-US" dirty="0"/>
          </a:p>
        </p:txBody>
      </p:sp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5A9DFF8-0D98-B927-6E96-DDEFE8A6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92" b="29087"/>
          <a:stretch/>
        </p:blipFill>
        <p:spPr>
          <a:xfrm>
            <a:off x="165531" y="1965761"/>
            <a:ext cx="4983246" cy="3192675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8571159-46BC-4B9B-5A3B-1C6E01809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66" r="40053" b="30132"/>
          <a:stretch/>
        </p:blipFill>
        <p:spPr>
          <a:xfrm>
            <a:off x="165531" y="5718362"/>
            <a:ext cx="4376017" cy="993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008556-7C61-352D-263A-FCB633809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917" y="530702"/>
            <a:ext cx="5642043" cy="6015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35DAD5-A846-E494-9D5D-2D9F9880E972}"/>
              </a:ext>
            </a:extLst>
          </p:cNvPr>
          <p:cNvSpPr txBox="1"/>
          <p:nvPr/>
        </p:nvSpPr>
        <p:spPr>
          <a:xfrm>
            <a:off x="2657154" y="343465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75637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C33D1-7D49-70F2-2B66-05DFA9B3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023202"/>
            <a:ext cx="7279753" cy="37559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17BD1F-6443-E0BF-B8A6-C5BE169225AF}"/>
              </a:ext>
            </a:extLst>
          </p:cNvPr>
          <p:cNvSpPr/>
          <p:nvPr/>
        </p:nvSpPr>
        <p:spPr>
          <a:xfrm>
            <a:off x="307427" y="299541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token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55B56-03BC-BE37-F804-CAB3943ACC39}"/>
              </a:ext>
            </a:extLst>
          </p:cNvPr>
          <p:cNvSpPr/>
          <p:nvPr/>
        </p:nvSpPr>
        <p:spPr>
          <a:xfrm>
            <a:off x="307426" y="1807774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Json </a:t>
            </a:r>
            <a:r>
              <a:rPr lang="en-US" sz="1400" dirty="0" err="1"/>
              <a:t>webtoken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5C037-B38A-8350-9BC9-C50B1A704E4D}"/>
              </a:ext>
            </a:extLst>
          </p:cNvPr>
          <p:cNvSpPr txBox="1"/>
          <p:nvPr/>
        </p:nvSpPr>
        <p:spPr>
          <a:xfrm>
            <a:off x="1713186" y="299541"/>
            <a:ext cx="2695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json</a:t>
            </a:r>
            <a:r>
              <a:rPr lang="en-US" dirty="0"/>
              <a:t> web token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B986B-0843-C8CE-7C38-E9269B659C03}"/>
              </a:ext>
            </a:extLst>
          </p:cNvPr>
          <p:cNvSpPr txBox="1"/>
          <p:nvPr/>
        </p:nvSpPr>
        <p:spPr>
          <a:xfrm>
            <a:off x="9280634" y="253374"/>
            <a:ext cx="276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Jwt.io for more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3B495-C143-057B-15D9-C0DF0AFC1270}"/>
              </a:ext>
            </a:extLst>
          </p:cNvPr>
          <p:cNvSpPr txBox="1"/>
          <p:nvPr/>
        </p:nvSpPr>
        <p:spPr>
          <a:xfrm>
            <a:off x="1713186" y="788326"/>
            <a:ext cx="4527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any files using </a:t>
            </a:r>
            <a:r>
              <a:rPr lang="en-US" dirty="0" err="1"/>
              <a:t>json</a:t>
            </a:r>
            <a:r>
              <a:rPr lang="en-US" dirty="0"/>
              <a:t> web token, add this line:</a:t>
            </a:r>
          </a:p>
          <a:p>
            <a:r>
              <a:rPr lang="en-US" dirty="0"/>
              <a:t>Const </a:t>
            </a:r>
            <a:r>
              <a:rPr lang="en-US" dirty="0" err="1"/>
              <a:t>jwt</a:t>
            </a:r>
            <a:r>
              <a:rPr lang="en-US" dirty="0"/>
              <a:t> = require(‘</a:t>
            </a:r>
            <a:r>
              <a:rPr lang="en-US" dirty="0" err="1"/>
              <a:t>jsonwebtoken</a:t>
            </a:r>
            <a:r>
              <a:rPr lang="en-US" dirty="0"/>
              <a:t>’)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73AFB5F9-7740-C78E-0CFE-4FD291E0B924}"/>
              </a:ext>
            </a:extLst>
          </p:cNvPr>
          <p:cNvSpPr/>
          <p:nvPr/>
        </p:nvSpPr>
        <p:spPr>
          <a:xfrm>
            <a:off x="7007642" y="3901394"/>
            <a:ext cx="3058510" cy="17678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Myspecialtoken</a:t>
            </a:r>
            <a:r>
              <a:rPr lang="en-US" dirty="0"/>
              <a:t> is the encryption key</a:t>
            </a:r>
          </a:p>
        </p:txBody>
      </p:sp>
    </p:spTree>
    <p:extLst>
      <p:ext uri="{BB962C8B-B14F-4D97-AF65-F5344CB8AC3E}">
        <p14:creationId xmlns:p14="http://schemas.microsoft.com/office/powerpoint/2010/main" val="113093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361569-9402-1E84-D9E3-30BDC31195F2}"/>
              </a:ext>
            </a:extLst>
          </p:cNvPr>
          <p:cNvSpPr/>
          <p:nvPr/>
        </p:nvSpPr>
        <p:spPr>
          <a:xfrm>
            <a:off x="312680" y="404645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Store token on local computer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14EFA8F-EE5F-C57F-0202-B332DFE1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0" y="1727144"/>
            <a:ext cx="6184793" cy="4400387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35593DED-7444-D689-852F-5BFD88C908A0}"/>
              </a:ext>
            </a:extLst>
          </p:cNvPr>
          <p:cNvSpPr/>
          <p:nvPr/>
        </p:nvSpPr>
        <p:spPr>
          <a:xfrm>
            <a:off x="5843752" y="4175234"/>
            <a:ext cx="3121573" cy="176573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stores on the users local browser</a:t>
            </a:r>
          </a:p>
        </p:txBody>
      </p:sp>
    </p:spTree>
    <p:extLst>
      <p:ext uri="{BB962C8B-B14F-4D97-AF65-F5344CB8AC3E}">
        <p14:creationId xmlns:p14="http://schemas.microsoft.com/office/powerpoint/2010/main" val="3845621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26B7C1-2C02-21EA-2603-1E8EDE23D8F7}"/>
              </a:ext>
            </a:extLst>
          </p:cNvPr>
          <p:cNvSpPr/>
          <p:nvPr/>
        </p:nvSpPr>
        <p:spPr>
          <a:xfrm>
            <a:off x="241736" y="404645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Check token to stay logged in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B251841-EA8A-000A-BA1A-60B7DB8BD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72"/>
          <a:stretch/>
        </p:blipFill>
        <p:spPr>
          <a:xfrm>
            <a:off x="241736" y="1924049"/>
            <a:ext cx="4533900" cy="2573885"/>
          </a:xfrm>
          <a:prstGeom prst="rect">
            <a:avLst/>
          </a:prstGeom>
        </p:spPr>
      </p:pic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F70D60-C943-B25B-E76F-BCB68B32E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3465" b="14486"/>
          <a:stretch/>
        </p:blipFill>
        <p:spPr>
          <a:xfrm>
            <a:off x="241737" y="4497934"/>
            <a:ext cx="4533900" cy="1068935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DE0880B6-8C9F-0033-C3E4-BEFEF84AA264}"/>
              </a:ext>
            </a:extLst>
          </p:cNvPr>
          <p:cNvSpPr/>
          <p:nvPr/>
        </p:nvSpPr>
        <p:spPr>
          <a:xfrm>
            <a:off x="4214649" y="2848303"/>
            <a:ext cx="1103586" cy="14635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7ACA13F-F08F-AA9A-F1CC-2A8D17937626}"/>
              </a:ext>
            </a:extLst>
          </p:cNvPr>
          <p:cNvSpPr/>
          <p:nvPr/>
        </p:nvSpPr>
        <p:spPr>
          <a:xfrm>
            <a:off x="4214648" y="4539319"/>
            <a:ext cx="1103586" cy="14635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B79E834-399B-86DF-2905-307C91ADE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338" b="26716"/>
          <a:stretch/>
        </p:blipFill>
        <p:spPr>
          <a:xfrm>
            <a:off x="6366511" y="510684"/>
            <a:ext cx="5690931" cy="1135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7BF1A-AB6E-9C9F-6134-5122ADD7BF06}"/>
              </a:ext>
            </a:extLst>
          </p:cNvPr>
          <p:cNvSpPr txBox="1"/>
          <p:nvPr/>
        </p:nvSpPr>
        <p:spPr>
          <a:xfrm>
            <a:off x="6758021" y="117726"/>
            <a:ext cx="13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server.cjs</a:t>
            </a:r>
            <a:r>
              <a:rPr lang="en-US" dirty="0"/>
              <a:t> </a:t>
            </a:r>
          </a:p>
        </p:txBody>
      </p:sp>
      <p:pic>
        <p:nvPicPr>
          <p:cNvPr id="9" name="Picture 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E64AC13-FB39-FB69-7FF4-B5F1183572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818" b="3585"/>
          <a:stretch/>
        </p:blipFill>
        <p:spPr>
          <a:xfrm>
            <a:off x="6366511" y="2406375"/>
            <a:ext cx="5010785" cy="1314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FD59CA-22FC-62C7-A77B-77E4692BD111}"/>
              </a:ext>
            </a:extLst>
          </p:cNvPr>
          <p:cNvSpPr txBox="1"/>
          <p:nvPr/>
        </p:nvSpPr>
        <p:spPr>
          <a:xfrm>
            <a:off x="6425636" y="2037043"/>
            <a:ext cx="154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db</a:t>
            </a:r>
            <a:r>
              <a:rPr lang="en-US" dirty="0"/>
              <a:t>/</a:t>
            </a:r>
            <a:r>
              <a:rPr lang="en-US" dirty="0" err="1"/>
              <a:t>users.cjs</a:t>
            </a:r>
            <a:endParaRPr lang="en-US" dirty="0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962D39A-766E-5757-00D2-2AFC8E01D8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21340" r="27786" b="33663"/>
          <a:stretch/>
        </p:blipFill>
        <p:spPr>
          <a:xfrm>
            <a:off x="6366511" y="4122601"/>
            <a:ext cx="4999779" cy="20306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6BB49D-BAB6-2588-E0DE-C050ED36B820}"/>
              </a:ext>
            </a:extLst>
          </p:cNvPr>
          <p:cNvSpPr txBox="1"/>
          <p:nvPr/>
        </p:nvSpPr>
        <p:spPr>
          <a:xfrm>
            <a:off x="6354943" y="3753269"/>
            <a:ext cx="168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update to:</a:t>
            </a:r>
          </a:p>
        </p:txBody>
      </p:sp>
    </p:spTree>
    <p:extLst>
      <p:ext uri="{BB962C8B-B14F-4D97-AF65-F5344CB8AC3E}">
        <p14:creationId xmlns:p14="http://schemas.microsoft.com/office/powerpoint/2010/main" val="938448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26B7C1-2C02-21EA-2603-1E8EDE23D8F7}"/>
              </a:ext>
            </a:extLst>
          </p:cNvPr>
          <p:cNvSpPr/>
          <p:nvPr/>
        </p:nvSpPr>
        <p:spPr>
          <a:xfrm>
            <a:off x="241736" y="404645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Check token to stay logged 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9EE555-0575-7A85-32FB-8D4715F2CCD7}"/>
              </a:ext>
            </a:extLst>
          </p:cNvPr>
          <p:cNvSpPr txBox="1"/>
          <p:nvPr/>
        </p:nvSpPr>
        <p:spPr>
          <a:xfrm>
            <a:off x="241736" y="1757118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8464AD-0B92-C697-C2D3-7E94E9EBF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79" b="10014"/>
          <a:stretch/>
        </p:blipFill>
        <p:spPr>
          <a:xfrm>
            <a:off x="241736" y="2126450"/>
            <a:ext cx="6322654" cy="2876474"/>
          </a:xfrm>
          <a:prstGeom prst="rect">
            <a:avLst/>
          </a:prstGeom>
        </p:spPr>
      </p:pic>
      <p:pic>
        <p:nvPicPr>
          <p:cNvPr id="16" name="Picture 1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09E1CCC-2511-F16B-5826-97DAC66EE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20" r="35855" b="16935"/>
          <a:stretch/>
        </p:blipFill>
        <p:spPr>
          <a:xfrm>
            <a:off x="241736" y="5002924"/>
            <a:ext cx="4256692" cy="1233681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CFC4E0B0-4A4A-EF86-ECD6-3972C293959E}"/>
              </a:ext>
            </a:extLst>
          </p:cNvPr>
          <p:cNvSpPr/>
          <p:nvPr/>
        </p:nvSpPr>
        <p:spPr>
          <a:xfrm>
            <a:off x="4845269" y="4887981"/>
            <a:ext cx="3226675" cy="14635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logout runs, it erases the local storage token</a:t>
            </a:r>
          </a:p>
        </p:txBody>
      </p:sp>
    </p:spTree>
    <p:extLst>
      <p:ext uri="{BB962C8B-B14F-4D97-AF65-F5344CB8AC3E}">
        <p14:creationId xmlns:p14="http://schemas.microsoft.com/office/powerpoint/2010/main" val="388798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40A1AE-F421-9F20-CCC3-4C2861E40DF1}"/>
              </a:ext>
            </a:extLst>
          </p:cNvPr>
          <p:cNvSpPr/>
          <p:nvPr/>
        </p:nvSpPr>
        <p:spPr>
          <a:xfrm>
            <a:off x="273269" y="20494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 pw to and from 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7238E-9E08-ADD9-E11C-8044173C82D6}"/>
              </a:ext>
            </a:extLst>
          </p:cNvPr>
          <p:cNvSpPr/>
          <p:nvPr/>
        </p:nvSpPr>
        <p:spPr>
          <a:xfrm>
            <a:off x="283777" y="1770988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B-crypt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E3B2-265F-0043-9CEB-93E9F8098398}"/>
              </a:ext>
            </a:extLst>
          </p:cNvPr>
          <p:cNvSpPr txBox="1"/>
          <p:nvPr/>
        </p:nvSpPr>
        <p:spPr>
          <a:xfrm>
            <a:off x="2354317" y="493987"/>
            <a:ext cx="1873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B-crypt</a:t>
            </a:r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bcrypt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59002-6922-E13E-0A4C-ABE5B230FAD1}"/>
              </a:ext>
            </a:extLst>
          </p:cNvPr>
          <p:cNvSpPr txBox="1"/>
          <p:nvPr/>
        </p:nvSpPr>
        <p:spPr>
          <a:xfrm>
            <a:off x="5192110" y="767876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lines of code:   import, hash, compare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E21A9-71B3-4E54-5E90-7828956E4C9B}"/>
              </a:ext>
            </a:extLst>
          </p:cNvPr>
          <p:cNvSpPr txBox="1"/>
          <p:nvPr/>
        </p:nvSpPr>
        <p:spPr>
          <a:xfrm>
            <a:off x="5192110" y="1152288"/>
            <a:ext cx="258554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 1 goes 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seed.cjs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D40683-59E5-5186-0F84-4974F1432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21"/>
          <a:stretch/>
        </p:blipFill>
        <p:spPr>
          <a:xfrm>
            <a:off x="1674757" y="1770988"/>
            <a:ext cx="7140760" cy="3410612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305FDE3F-A78B-06A7-F866-B48B1EE021A1}"/>
              </a:ext>
            </a:extLst>
          </p:cNvPr>
          <p:cNvSpPr/>
          <p:nvPr/>
        </p:nvSpPr>
        <p:spPr>
          <a:xfrm>
            <a:off x="8088661" y="3237185"/>
            <a:ext cx="2547807" cy="11278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347284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40A1AE-F421-9F20-CCC3-4C2861E40DF1}"/>
              </a:ext>
            </a:extLst>
          </p:cNvPr>
          <p:cNvSpPr/>
          <p:nvPr/>
        </p:nvSpPr>
        <p:spPr>
          <a:xfrm>
            <a:off x="273269" y="20494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 pw to and from 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7238E-9E08-ADD9-E11C-8044173C82D6}"/>
              </a:ext>
            </a:extLst>
          </p:cNvPr>
          <p:cNvSpPr/>
          <p:nvPr/>
        </p:nvSpPr>
        <p:spPr>
          <a:xfrm>
            <a:off x="283777" y="1770988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B-crypt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E3B2-265F-0043-9CEB-93E9F8098398}"/>
              </a:ext>
            </a:extLst>
          </p:cNvPr>
          <p:cNvSpPr txBox="1"/>
          <p:nvPr/>
        </p:nvSpPr>
        <p:spPr>
          <a:xfrm>
            <a:off x="2354317" y="493987"/>
            <a:ext cx="1873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B-crypt</a:t>
            </a:r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bcrypt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59002-6922-E13E-0A4C-ABE5B230FAD1}"/>
              </a:ext>
            </a:extLst>
          </p:cNvPr>
          <p:cNvSpPr txBox="1"/>
          <p:nvPr/>
        </p:nvSpPr>
        <p:spPr>
          <a:xfrm>
            <a:off x="5192110" y="767876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lines of code:   import, hash, compare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E21A9-71B3-4E54-5E90-7828956E4C9B}"/>
              </a:ext>
            </a:extLst>
          </p:cNvPr>
          <p:cNvSpPr txBox="1"/>
          <p:nvPr/>
        </p:nvSpPr>
        <p:spPr>
          <a:xfrm>
            <a:off x="5192110" y="1152288"/>
            <a:ext cx="258554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 2 goes 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users.cjs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305FDE3F-A78B-06A7-F866-B48B1EE021A1}"/>
              </a:ext>
            </a:extLst>
          </p:cNvPr>
          <p:cNvSpPr/>
          <p:nvPr/>
        </p:nvSpPr>
        <p:spPr>
          <a:xfrm>
            <a:off x="7056043" y="3429000"/>
            <a:ext cx="2547807" cy="11278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DC9E001-25DF-ED8A-D90C-EB3A30044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34"/>
          <a:stretch/>
        </p:blipFill>
        <p:spPr>
          <a:xfrm>
            <a:off x="1835708" y="1723390"/>
            <a:ext cx="5220335" cy="41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22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CAAE60-4601-3C05-3560-5F8DD8A2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32" y="1560348"/>
            <a:ext cx="7514896" cy="4959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40A1AE-F421-9F20-CCC3-4C2861E40DF1}"/>
              </a:ext>
            </a:extLst>
          </p:cNvPr>
          <p:cNvSpPr/>
          <p:nvPr/>
        </p:nvSpPr>
        <p:spPr>
          <a:xfrm>
            <a:off x="273269" y="20494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 pw to and from 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7238E-9E08-ADD9-E11C-8044173C82D6}"/>
              </a:ext>
            </a:extLst>
          </p:cNvPr>
          <p:cNvSpPr/>
          <p:nvPr/>
        </p:nvSpPr>
        <p:spPr>
          <a:xfrm>
            <a:off x="283777" y="1770988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B-crypt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AE3B2-265F-0043-9CEB-93E9F8098398}"/>
              </a:ext>
            </a:extLst>
          </p:cNvPr>
          <p:cNvSpPr txBox="1"/>
          <p:nvPr/>
        </p:nvSpPr>
        <p:spPr>
          <a:xfrm>
            <a:off x="2354317" y="493987"/>
            <a:ext cx="1873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B-crypt</a:t>
            </a:r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bcrypt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59002-6922-E13E-0A4C-ABE5B230FAD1}"/>
              </a:ext>
            </a:extLst>
          </p:cNvPr>
          <p:cNvSpPr txBox="1"/>
          <p:nvPr/>
        </p:nvSpPr>
        <p:spPr>
          <a:xfrm>
            <a:off x="5192110" y="767876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lines of code:   import, hash, compare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E21A9-71B3-4E54-5E90-7828956E4C9B}"/>
              </a:ext>
            </a:extLst>
          </p:cNvPr>
          <p:cNvSpPr txBox="1"/>
          <p:nvPr/>
        </p:nvSpPr>
        <p:spPr>
          <a:xfrm>
            <a:off x="5192110" y="1152288"/>
            <a:ext cx="258554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 3 goes in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.cjs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305FDE3F-A78B-06A7-F866-B48B1EE021A1}"/>
              </a:ext>
            </a:extLst>
          </p:cNvPr>
          <p:cNvSpPr/>
          <p:nvPr/>
        </p:nvSpPr>
        <p:spPr>
          <a:xfrm>
            <a:off x="7195282" y="3331778"/>
            <a:ext cx="2547807" cy="11278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69254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96EF7A-2E0E-677C-DE92-6D0428A135CC}"/>
              </a:ext>
            </a:extLst>
          </p:cNvPr>
          <p:cNvSpPr/>
          <p:nvPr/>
        </p:nvSpPr>
        <p:spPr>
          <a:xfrm>
            <a:off x="241740" y="257500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 database pw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CCE45-99DF-8CDE-27F9-693A7CB3EDFB}"/>
              </a:ext>
            </a:extLst>
          </p:cNvPr>
          <p:cNvSpPr/>
          <p:nvPr/>
        </p:nvSpPr>
        <p:spPr>
          <a:xfrm>
            <a:off x="241739" y="1823540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dotenv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EEC19-4B2A-7A2E-5218-20FC77A99C3C}"/>
              </a:ext>
            </a:extLst>
          </p:cNvPr>
          <p:cNvSpPr txBox="1"/>
          <p:nvPr/>
        </p:nvSpPr>
        <p:spPr>
          <a:xfrm>
            <a:off x="1923392" y="257500"/>
            <a:ext cx="1926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dotenv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dotenv</a:t>
            </a:r>
            <a:endParaRPr lang="en-US" dirty="0"/>
          </a:p>
          <a:p>
            <a:endParaRPr lang="en-US" dirty="0"/>
          </a:p>
          <a:p>
            <a:r>
              <a:rPr lang="en-US" dirty="0"/>
              <a:t>touch .env</a:t>
            </a:r>
          </a:p>
        </p:txBody>
      </p:sp>
      <p:pic>
        <p:nvPicPr>
          <p:cNvPr id="5" name="Picture 4" descr="A computer screen with text&#10;&#10;Description automatically generated">
            <a:extLst>
              <a:ext uri="{FF2B5EF4-FFF2-40B4-BE49-F238E27FC236}">
                <a16:creationId xmlns:a16="http://schemas.microsoft.com/office/drawing/2014/main" id="{B4347FEF-5416-6D16-58D8-1D8E1D15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02" y="2412119"/>
            <a:ext cx="6857714" cy="2370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DE6CC9-BCAA-FF53-975D-1F54483B6E74}"/>
              </a:ext>
            </a:extLst>
          </p:cNvPr>
          <p:cNvSpPr txBox="1"/>
          <p:nvPr/>
        </p:nvSpPr>
        <p:spPr>
          <a:xfrm>
            <a:off x="1535002" y="1888807"/>
            <a:ext cx="387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in </a:t>
            </a:r>
            <a:r>
              <a:rPr lang="en-US" dirty="0" err="1"/>
              <a:t>users.cjs</a:t>
            </a:r>
            <a:r>
              <a:rPr lang="en-US" dirty="0"/>
              <a:t> but best in </a:t>
            </a:r>
            <a:r>
              <a:rPr lang="en-US" dirty="0" err="1"/>
              <a:t>server.cjs</a:t>
            </a:r>
            <a:endParaRPr lang="en-US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E113917E-C0B5-C4E0-189F-7C0BF810C615}"/>
              </a:ext>
            </a:extLst>
          </p:cNvPr>
          <p:cNvSpPr/>
          <p:nvPr/>
        </p:nvSpPr>
        <p:spPr>
          <a:xfrm>
            <a:off x="6096000" y="3344918"/>
            <a:ext cx="3650698" cy="11278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8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5F1DE-068C-72B2-5430-463EFAF2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39653" cy="4866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0B7F0-7D53-2840-D006-6E6AA377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381" y="80989"/>
            <a:ext cx="5053252" cy="4866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60935-31E6-C3C1-689C-0C3058C9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202" y="5136197"/>
            <a:ext cx="625879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5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E3CC11-041D-F0E8-E6EC-69C20E3C86E4}"/>
              </a:ext>
            </a:extLst>
          </p:cNvPr>
          <p:cNvSpPr/>
          <p:nvPr/>
        </p:nvSpPr>
        <p:spPr>
          <a:xfrm>
            <a:off x="1376849" y="703445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form for user and pw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A09E75-DE87-6781-203C-7C0B82C2EED8}"/>
              </a:ext>
            </a:extLst>
          </p:cNvPr>
          <p:cNvSpPr/>
          <p:nvPr/>
        </p:nvSpPr>
        <p:spPr>
          <a:xfrm>
            <a:off x="2638091" y="703444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database  called PROJECTNAME?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A0B106-8710-D693-1547-195229F7159E}"/>
              </a:ext>
            </a:extLst>
          </p:cNvPr>
          <p:cNvSpPr/>
          <p:nvPr/>
        </p:nvSpPr>
        <p:spPr>
          <a:xfrm>
            <a:off x="6511158" y="703447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</a:t>
            </a:r>
            <a:r>
              <a:rPr lang="en-US" sz="1400" dirty="0" err="1"/>
              <a:t>seedAndSync</a:t>
            </a:r>
            <a:r>
              <a:rPr lang="en-US" sz="1400" dirty="0"/>
              <a:t>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B3DF82-22A7-153D-3DE7-231350651E8F}"/>
              </a:ext>
            </a:extLst>
          </p:cNvPr>
          <p:cNvSpPr/>
          <p:nvPr/>
        </p:nvSpPr>
        <p:spPr>
          <a:xfrm>
            <a:off x="7956332" y="703446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route to access users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A09E21-1976-0BDB-47ED-4ED13444A68C}"/>
              </a:ext>
            </a:extLst>
          </p:cNvPr>
          <p:cNvSpPr/>
          <p:nvPr/>
        </p:nvSpPr>
        <p:spPr>
          <a:xfrm>
            <a:off x="3812623" y="703444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</a:t>
            </a:r>
            <a:r>
              <a:rPr lang="en-US" sz="1400" dirty="0" err="1"/>
              <a:t>server.cjs</a:t>
            </a:r>
            <a:r>
              <a:rPr lang="en-US" sz="1400" dirty="0"/>
              <a:t>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8D2F8B-E6D2-1A23-2647-65CE9561B8E1}"/>
              </a:ext>
            </a:extLst>
          </p:cNvPr>
          <p:cNvSpPr/>
          <p:nvPr/>
        </p:nvSpPr>
        <p:spPr>
          <a:xfrm>
            <a:off x="9354209" y="703445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the function get user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B5F42-0500-0E4B-418A-B0ED80F0B456}"/>
              </a:ext>
            </a:extLst>
          </p:cNvPr>
          <p:cNvSpPr/>
          <p:nvPr/>
        </p:nvSpPr>
        <p:spPr>
          <a:xfrm>
            <a:off x="9354208" y="2022497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testing, display table in webpage?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F2189A-413B-7C54-DA9F-E3A31F6E63CB}"/>
              </a:ext>
            </a:extLst>
          </p:cNvPr>
          <p:cNvSpPr/>
          <p:nvPr/>
        </p:nvSpPr>
        <p:spPr>
          <a:xfrm>
            <a:off x="6511158" y="2022497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table called 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68EC6-0D6C-962A-AE05-B9AFEF5DD011}"/>
              </a:ext>
            </a:extLst>
          </p:cNvPr>
          <p:cNvSpPr/>
          <p:nvPr/>
        </p:nvSpPr>
        <p:spPr>
          <a:xfrm>
            <a:off x="10652236" y="703445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the function create user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B5EADE-55C9-6139-B24E-26FA5493E496}"/>
              </a:ext>
            </a:extLst>
          </p:cNvPr>
          <p:cNvSpPr/>
          <p:nvPr/>
        </p:nvSpPr>
        <p:spPr>
          <a:xfrm>
            <a:off x="6913175" y="397216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 database pw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DFF98-35B4-4339-971E-428B2339D492}"/>
              </a:ext>
            </a:extLst>
          </p:cNvPr>
          <p:cNvSpPr/>
          <p:nvPr/>
        </p:nvSpPr>
        <p:spPr>
          <a:xfrm>
            <a:off x="1376848" y="2022494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Js</a:t>
            </a:r>
            <a:r>
              <a:rPr lang="en-US" sz="1400" dirty="0"/>
              <a:t>, html, 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97D7A-4A5D-8FC2-3940-330C3D00ADB1}"/>
              </a:ext>
            </a:extLst>
          </p:cNvPr>
          <p:cNvSpPr/>
          <p:nvPr/>
        </p:nvSpPr>
        <p:spPr>
          <a:xfrm>
            <a:off x="1376849" y="397216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token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5A65DF-AEE2-C2C3-6644-8BE5A3855BA7}"/>
              </a:ext>
            </a:extLst>
          </p:cNvPr>
          <p:cNvSpPr/>
          <p:nvPr/>
        </p:nvSpPr>
        <p:spPr>
          <a:xfrm>
            <a:off x="2895592" y="397216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Store token on local computer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B758EA-4786-C9B0-5ACB-9A1CB1C60A75}"/>
              </a:ext>
            </a:extLst>
          </p:cNvPr>
          <p:cNvSpPr/>
          <p:nvPr/>
        </p:nvSpPr>
        <p:spPr>
          <a:xfrm>
            <a:off x="4117420" y="397216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Check token to stay logged 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D25DA-E94A-3F10-A3CB-E423562FEC1B}"/>
              </a:ext>
            </a:extLst>
          </p:cNvPr>
          <p:cNvSpPr/>
          <p:nvPr/>
        </p:nvSpPr>
        <p:spPr>
          <a:xfrm>
            <a:off x="5515297" y="397216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 pw to and from 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EB5FE-1833-B8C2-BAE5-47420432C98F}"/>
              </a:ext>
            </a:extLst>
          </p:cNvPr>
          <p:cNvSpPr/>
          <p:nvPr/>
        </p:nvSpPr>
        <p:spPr>
          <a:xfrm>
            <a:off x="2648600" y="2022494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psql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E444-0477-37D9-4BAE-50277141ED68}"/>
              </a:ext>
            </a:extLst>
          </p:cNvPr>
          <p:cNvSpPr/>
          <p:nvPr/>
        </p:nvSpPr>
        <p:spPr>
          <a:xfrm>
            <a:off x="7958957" y="2061910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Express route?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543C09-F1EB-DE42-7E54-878086FA1078}"/>
              </a:ext>
            </a:extLst>
          </p:cNvPr>
          <p:cNvSpPr/>
          <p:nvPr/>
        </p:nvSpPr>
        <p:spPr>
          <a:xfrm>
            <a:off x="5525805" y="5538208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B-crypt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C7A0D2-A541-FFB3-1645-CB5D5F5C4D8C}"/>
              </a:ext>
            </a:extLst>
          </p:cNvPr>
          <p:cNvSpPr/>
          <p:nvPr/>
        </p:nvSpPr>
        <p:spPr>
          <a:xfrm>
            <a:off x="6913174" y="5538208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dotenv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407A6-D542-8F32-F179-92570F50B0C9}"/>
              </a:ext>
            </a:extLst>
          </p:cNvPr>
          <p:cNvSpPr/>
          <p:nvPr/>
        </p:nvSpPr>
        <p:spPr>
          <a:xfrm>
            <a:off x="8316311" y="5538208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Axios</a:t>
            </a: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737FE3-0025-33F3-7077-5C7F38C2F9ED}"/>
              </a:ext>
            </a:extLst>
          </p:cNvPr>
          <p:cNvSpPr/>
          <p:nvPr/>
        </p:nvSpPr>
        <p:spPr>
          <a:xfrm>
            <a:off x="1376848" y="5480401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Json </a:t>
            </a:r>
            <a:r>
              <a:rPr lang="en-US" sz="1400" dirty="0" err="1"/>
              <a:t>webtoken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96F645-3FEE-2AF4-ABDE-C45887FAB806}"/>
              </a:ext>
            </a:extLst>
          </p:cNvPr>
          <p:cNvSpPr txBox="1"/>
          <p:nvPr/>
        </p:nvSpPr>
        <p:spPr>
          <a:xfrm>
            <a:off x="231226" y="271046"/>
            <a:ext cx="174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STEPS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9B726-44EF-A6A8-AF22-19AD4F2C0790}"/>
              </a:ext>
            </a:extLst>
          </p:cNvPr>
          <p:cNvSpPr/>
          <p:nvPr/>
        </p:nvSpPr>
        <p:spPr>
          <a:xfrm>
            <a:off x="176042" y="70344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up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FEFE2-726B-DB5F-6BEC-6E03BB775ED4}"/>
              </a:ext>
            </a:extLst>
          </p:cNvPr>
          <p:cNvSpPr/>
          <p:nvPr/>
        </p:nvSpPr>
        <p:spPr>
          <a:xfrm>
            <a:off x="176041" y="2022497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VS, </a:t>
            </a:r>
            <a:r>
              <a:rPr lang="en-US" sz="1400" dirty="0" err="1"/>
              <a:t>Vite</a:t>
            </a:r>
            <a:r>
              <a:rPr lang="en-US" sz="1400" dirty="0"/>
              <a:t>, git, React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F8EF28-4CF4-77F8-CEA7-3D53EDC89F22}"/>
              </a:ext>
            </a:extLst>
          </p:cNvPr>
          <p:cNvSpPr/>
          <p:nvPr/>
        </p:nvSpPr>
        <p:spPr>
          <a:xfrm>
            <a:off x="9530256" y="397216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 Project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5BA18F-7DE2-E017-0671-29DAFE008418}"/>
              </a:ext>
            </a:extLst>
          </p:cNvPr>
          <p:cNvSpPr/>
          <p:nvPr/>
        </p:nvSpPr>
        <p:spPr>
          <a:xfrm>
            <a:off x="5013433" y="710584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client.js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AA82D6-E35D-0AAC-1E32-4842DFF4D359}"/>
              </a:ext>
            </a:extLst>
          </p:cNvPr>
          <p:cNvSpPr/>
          <p:nvPr/>
        </p:nvSpPr>
        <p:spPr>
          <a:xfrm>
            <a:off x="176041" y="397216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login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009270-A010-9404-14E3-D93E95C7943B}"/>
              </a:ext>
            </a:extLst>
          </p:cNvPr>
          <p:cNvCxnSpPr/>
          <p:nvPr/>
        </p:nvCxnSpPr>
        <p:spPr>
          <a:xfrm>
            <a:off x="176041" y="3550024"/>
            <a:ext cx="11307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731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4452DD-E151-2CB3-9769-F28BCF84F606}"/>
              </a:ext>
            </a:extLst>
          </p:cNvPr>
          <p:cNvSpPr/>
          <p:nvPr/>
        </p:nvSpPr>
        <p:spPr>
          <a:xfrm>
            <a:off x="268020" y="257498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Axios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8EA44-988E-8AEF-D416-A767300BEFA2}"/>
              </a:ext>
            </a:extLst>
          </p:cNvPr>
          <p:cNvSpPr txBox="1"/>
          <p:nvPr/>
        </p:nvSpPr>
        <p:spPr>
          <a:xfrm>
            <a:off x="1650124" y="257498"/>
            <a:ext cx="1743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Axios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axios</a:t>
            </a:r>
            <a:endParaRPr lang="en-US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4F03FFE-8871-B7C3-A6D7-3BB1A433D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33" b="13607"/>
          <a:stretch/>
        </p:blipFill>
        <p:spPr>
          <a:xfrm>
            <a:off x="152400" y="2249115"/>
            <a:ext cx="5392184" cy="4036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CE681-D5DD-B387-842D-4B68773DD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2" y="2029545"/>
            <a:ext cx="6249272" cy="425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70D4D-79E9-422F-D634-CCE4BAF70723}"/>
              </a:ext>
            </a:extLst>
          </p:cNvPr>
          <p:cNvSpPr txBox="1"/>
          <p:nvPr/>
        </p:nvSpPr>
        <p:spPr>
          <a:xfrm>
            <a:off x="5002924" y="2574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 be installed, use instead of fetch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94C2E-8313-2603-16E6-1E47B124DD38}"/>
              </a:ext>
            </a:extLst>
          </p:cNvPr>
          <p:cNvSpPr txBox="1"/>
          <p:nvPr/>
        </p:nvSpPr>
        <p:spPr>
          <a:xfrm>
            <a:off x="1397882" y="1667997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AXIOS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7A87A-A9B6-7EF4-23A4-39C24E0F547D}"/>
              </a:ext>
            </a:extLst>
          </p:cNvPr>
          <p:cNvSpPr txBox="1"/>
          <p:nvPr/>
        </p:nvSpPr>
        <p:spPr>
          <a:xfrm>
            <a:off x="8371496" y="1483331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AXIOS</a:t>
            </a:r>
          </a:p>
        </p:txBody>
      </p:sp>
    </p:spTree>
    <p:extLst>
      <p:ext uri="{BB962C8B-B14F-4D97-AF65-F5344CB8AC3E}">
        <p14:creationId xmlns:p14="http://schemas.microsoft.com/office/powerpoint/2010/main" val="3977555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8A0B3-ECB5-110D-20C8-C0245E289196}"/>
              </a:ext>
            </a:extLst>
          </p:cNvPr>
          <p:cNvSpPr/>
          <p:nvPr/>
        </p:nvSpPr>
        <p:spPr>
          <a:xfrm>
            <a:off x="268020" y="257498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Axios</a:t>
            </a:r>
            <a:endParaRPr lang="en-US" sz="1400" dirty="0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2D003BE-D0E9-8D10-BBD3-1BF7D91D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89" y="1257464"/>
            <a:ext cx="4688928" cy="52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74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12DDB-C576-91D0-9E26-96271C17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613969"/>
            <a:ext cx="7373379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5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0E1BD-7927-F4C3-A026-A1AF4344F0DB}"/>
              </a:ext>
            </a:extLst>
          </p:cNvPr>
          <p:cNvSpPr txBox="1"/>
          <p:nvPr/>
        </p:nvSpPr>
        <p:spPr>
          <a:xfrm>
            <a:off x="1828800" y="1282261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Npm</a:t>
            </a:r>
            <a:r>
              <a:rPr lang="en-US" dirty="0"/>
              <a:t> run 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5D8C0-63E2-C423-569C-70E9F6CD1264}"/>
              </a:ext>
            </a:extLst>
          </p:cNvPr>
          <p:cNvSpPr txBox="1"/>
          <p:nvPr/>
        </p:nvSpPr>
        <p:spPr>
          <a:xfrm>
            <a:off x="4981903" y="1282261"/>
            <a:ext cx="3636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a build folder, this folder can be uploaded to </a:t>
            </a:r>
            <a:r>
              <a:rPr lang="en-US" dirty="0" err="1"/>
              <a:t>netlify</a:t>
            </a:r>
            <a:r>
              <a:rPr lang="en-US" dirty="0"/>
              <a:t> or other web-hosting 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22C21-1831-7403-3E86-FDB07FC24C66}"/>
              </a:ext>
            </a:extLst>
          </p:cNvPr>
          <p:cNvSpPr/>
          <p:nvPr/>
        </p:nvSpPr>
        <p:spPr>
          <a:xfrm>
            <a:off x="216503" y="425666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B5719-2487-C11A-1212-E98E05FA9109}"/>
              </a:ext>
            </a:extLst>
          </p:cNvPr>
          <p:cNvSpPr txBox="1"/>
          <p:nvPr/>
        </p:nvSpPr>
        <p:spPr>
          <a:xfrm>
            <a:off x="1545020" y="2511973"/>
            <a:ext cx="593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program has to be built because it cannot read react files.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EF25F-3DA0-9459-C0E2-04075C16D1FC}"/>
              </a:ext>
            </a:extLst>
          </p:cNvPr>
          <p:cNvSpPr txBox="1"/>
          <p:nvPr/>
        </p:nvSpPr>
        <p:spPr>
          <a:xfrm>
            <a:off x="1545020" y="3376451"/>
            <a:ext cx="307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App.use</a:t>
            </a:r>
            <a:r>
              <a:rPr lang="en-US" dirty="0"/>
              <a:t>(</a:t>
            </a:r>
            <a:r>
              <a:rPr lang="en-US" dirty="0" err="1"/>
              <a:t>express.static</a:t>
            </a:r>
            <a:r>
              <a:rPr lang="en-US" dirty="0"/>
              <a:t>(‘./</a:t>
            </a:r>
            <a:r>
              <a:rPr lang="en-US" dirty="0" err="1"/>
              <a:t>dist</a:t>
            </a:r>
            <a:r>
              <a:rPr lang="en-US" dirty="0"/>
              <a:t>’))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59324-EA52-3065-6477-574B58B11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062777"/>
            <a:ext cx="5346155" cy="37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06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2EECC-7D57-E270-0A89-B575AC25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288" y="737769"/>
            <a:ext cx="9345329" cy="5992061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23E67186-B20B-482F-C99E-27A61AEA5837}"/>
              </a:ext>
            </a:extLst>
          </p:cNvPr>
          <p:cNvSpPr/>
          <p:nvPr/>
        </p:nvSpPr>
        <p:spPr>
          <a:xfrm>
            <a:off x="10416989" y="3204881"/>
            <a:ext cx="1398494" cy="5961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DC5C8FBB-56DF-3C5C-9D63-0A4C7B21194B}"/>
              </a:ext>
            </a:extLst>
          </p:cNvPr>
          <p:cNvSpPr/>
          <p:nvPr/>
        </p:nvSpPr>
        <p:spPr>
          <a:xfrm>
            <a:off x="9672919" y="3733799"/>
            <a:ext cx="1398494" cy="5961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E6A29-1324-1231-F294-C99177904015}"/>
              </a:ext>
            </a:extLst>
          </p:cNvPr>
          <p:cNvSpPr txBox="1"/>
          <p:nvPr/>
        </p:nvSpPr>
        <p:spPr>
          <a:xfrm>
            <a:off x="251012" y="1479175"/>
            <a:ext cx="2219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 routes</a:t>
            </a:r>
          </a:p>
          <a:p>
            <a:endParaRPr lang="en-US" dirty="0"/>
          </a:p>
          <a:p>
            <a:r>
              <a:rPr lang="en-US" dirty="0"/>
              <a:t>The __</a:t>
            </a:r>
            <a:r>
              <a:rPr lang="en-US" dirty="0" err="1"/>
              <a:t>dirname</a:t>
            </a:r>
            <a:r>
              <a:rPr lang="en-US" dirty="0"/>
              <a:t> gets to the root folder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39F8-C1AC-D56D-498D-5C8DFB78C867}"/>
              </a:ext>
            </a:extLst>
          </p:cNvPr>
          <p:cNvSpPr txBox="1"/>
          <p:nvPr/>
        </p:nvSpPr>
        <p:spPr>
          <a:xfrm>
            <a:off x="421341" y="385482"/>
            <a:ext cx="124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build: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74C79-109F-0544-FFAB-DF1527ED0931}"/>
              </a:ext>
            </a:extLst>
          </p:cNvPr>
          <p:cNvSpPr txBox="1"/>
          <p:nvPr/>
        </p:nvSpPr>
        <p:spPr>
          <a:xfrm>
            <a:off x="251012" y="3290047"/>
            <a:ext cx="1909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sure server is running:</a:t>
            </a:r>
          </a:p>
          <a:p>
            <a:endParaRPr lang="en-US" dirty="0"/>
          </a:p>
          <a:p>
            <a:r>
              <a:rPr lang="en-US" dirty="0"/>
              <a:t>NPM run start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CDF3A-D8CB-A77D-1090-325155A7B937}"/>
              </a:ext>
            </a:extLst>
          </p:cNvPr>
          <p:cNvSpPr txBox="1"/>
          <p:nvPr/>
        </p:nvSpPr>
        <p:spPr>
          <a:xfrm>
            <a:off x="313765" y="4787153"/>
            <a:ext cx="1658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look at localhost:####</a:t>
            </a:r>
          </a:p>
        </p:txBody>
      </p:sp>
    </p:spTree>
    <p:extLst>
      <p:ext uri="{BB962C8B-B14F-4D97-AF65-F5344CB8AC3E}">
        <p14:creationId xmlns:p14="http://schemas.microsoft.com/office/powerpoint/2010/main" val="1119982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AEA112-7D4D-BCDF-440A-894CBBA2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8" y="99663"/>
            <a:ext cx="5303018" cy="6377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F668A-FDDE-3FC2-2D71-82C22EAE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51" y="0"/>
            <a:ext cx="551962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9DD03-A9F5-C345-EFDF-B125727AF17A}"/>
              </a:ext>
            </a:extLst>
          </p:cNvPr>
          <p:cNvSpPr txBox="1"/>
          <p:nvPr/>
        </p:nvSpPr>
        <p:spPr>
          <a:xfrm>
            <a:off x="8708064" y="3105834"/>
            <a:ext cx="247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be the start in your </a:t>
            </a:r>
            <a:r>
              <a:rPr lang="en-US" dirty="0" err="1"/>
              <a:t>package.json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93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B3FCB-E1AF-5496-E4EA-A75E314F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09" y="378228"/>
            <a:ext cx="3362794" cy="3591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54FBBE-6886-6DD0-0B2B-848C235A54D8}"/>
              </a:ext>
            </a:extLst>
          </p:cNvPr>
          <p:cNvSpPr txBox="1"/>
          <p:nvPr/>
        </p:nvSpPr>
        <p:spPr>
          <a:xfrm>
            <a:off x="4329953" y="3137647"/>
            <a:ext cx="462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13 allows a change in port when rendering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09E44-4475-9AE5-1964-71ED44B9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39" y="4368190"/>
            <a:ext cx="7182852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E8272A-3D1E-8673-3232-6F2C25D57AFC}"/>
              </a:ext>
            </a:extLst>
          </p:cNvPr>
          <p:cNvSpPr txBox="1"/>
          <p:nvPr/>
        </p:nvSpPr>
        <p:spPr>
          <a:xfrm>
            <a:off x="8301317" y="4760259"/>
            <a:ext cx="340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2 change allows a change in port when rendering</a:t>
            </a:r>
          </a:p>
        </p:txBody>
      </p:sp>
    </p:spTree>
    <p:extLst>
      <p:ext uri="{BB962C8B-B14F-4D97-AF65-F5344CB8AC3E}">
        <p14:creationId xmlns:p14="http://schemas.microsoft.com/office/powerpoint/2010/main" val="1481103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3719F1-9E96-11BF-213D-ED4A005A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092"/>
            <a:ext cx="6983506" cy="3010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89E97D-BF67-3488-6E6B-F1169FF81FF4}"/>
              </a:ext>
            </a:extLst>
          </p:cNvPr>
          <p:cNvSpPr txBox="1"/>
          <p:nvPr/>
        </p:nvSpPr>
        <p:spPr>
          <a:xfrm>
            <a:off x="3047999" y="2121676"/>
            <a:ext cx="35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database info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929D2F-65F6-8566-84C3-C904671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51" y="906652"/>
            <a:ext cx="5360789" cy="27993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D78D57-9411-C98B-0D0F-717A0F70C406}"/>
              </a:ext>
            </a:extLst>
          </p:cNvPr>
          <p:cNvCxnSpPr/>
          <p:nvPr/>
        </p:nvCxnSpPr>
        <p:spPr>
          <a:xfrm flipH="1" flipV="1">
            <a:off x="6096000" y="2346566"/>
            <a:ext cx="1694329" cy="52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F8D1F7-8B17-733C-6D6B-4F162F3AD7E0}"/>
              </a:ext>
            </a:extLst>
          </p:cNvPr>
          <p:cNvCxnSpPr/>
          <p:nvPr/>
        </p:nvCxnSpPr>
        <p:spPr>
          <a:xfrm>
            <a:off x="1255059" y="2626659"/>
            <a:ext cx="52264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D67173-7F3A-E075-24B6-09433D7D9911}"/>
              </a:ext>
            </a:extLst>
          </p:cNvPr>
          <p:cNvSpPr txBox="1"/>
          <p:nvPr/>
        </p:nvSpPr>
        <p:spPr>
          <a:xfrm>
            <a:off x="1909589" y="249100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do port</a:t>
            </a:r>
          </a:p>
        </p:txBody>
      </p:sp>
    </p:spTree>
    <p:extLst>
      <p:ext uri="{BB962C8B-B14F-4D97-AF65-F5344CB8AC3E}">
        <p14:creationId xmlns:p14="http://schemas.microsoft.com/office/powerpoint/2010/main" val="865610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89CD2D-4EFD-5958-ADB5-B0EEB155DB97}"/>
              </a:ext>
            </a:extLst>
          </p:cNvPr>
          <p:cNvSpPr txBox="1"/>
          <p:nvPr/>
        </p:nvSpPr>
        <p:spPr>
          <a:xfrm>
            <a:off x="346842" y="231228"/>
            <a:ext cx="245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Script ideas: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26AA0F4-205D-5099-D098-0D4163166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70" b="16793"/>
          <a:stretch/>
        </p:blipFill>
        <p:spPr>
          <a:xfrm>
            <a:off x="346842" y="1506181"/>
            <a:ext cx="7115768" cy="1889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E4406-4EB8-4521-AFAA-CCB3BF96E291}"/>
              </a:ext>
            </a:extLst>
          </p:cNvPr>
          <p:cNvSpPr txBox="1"/>
          <p:nvPr/>
        </p:nvSpPr>
        <p:spPr>
          <a:xfrm>
            <a:off x="424366" y="1007204"/>
            <a:ext cx="20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Inside </a:t>
            </a:r>
            <a:r>
              <a:rPr lang="en-US" dirty="0" err="1"/>
              <a:t>package.json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415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EB264D-680F-2A5A-042A-E7B276FDBE3D}"/>
              </a:ext>
            </a:extLst>
          </p:cNvPr>
          <p:cNvSpPr txBox="1"/>
          <p:nvPr/>
        </p:nvSpPr>
        <p:spPr>
          <a:xfrm>
            <a:off x="430924" y="441434"/>
            <a:ext cx="52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Additional notes</a:t>
            </a:r>
          </a:p>
        </p:txBody>
      </p:sp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E8D0824-796A-055A-16BA-52045508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" y="1199656"/>
            <a:ext cx="5943559" cy="3414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5A99E9-88F2-7859-3587-C9193DFF11DA}"/>
              </a:ext>
            </a:extLst>
          </p:cNvPr>
          <p:cNvSpPr txBox="1"/>
          <p:nvPr/>
        </p:nvSpPr>
        <p:spPr>
          <a:xfrm>
            <a:off x="430924" y="4725932"/>
            <a:ext cx="60960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$1 points to the first item in the array  similar to  ${id}  -- if id was the first element in the array.</a:t>
            </a:r>
          </a:p>
        </p:txBody>
      </p:sp>
    </p:spTree>
    <p:extLst>
      <p:ext uri="{BB962C8B-B14F-4D97-AF65-F5344CB8AC3E}">
        <p14:creationId xmlns:p14="http://schemas.microsoft.com/office/powerpoint/2010/main" val="28357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7BE597-5EC3-FD49-5AC4-49094FFED661}"/>
              </a:ext>
            </a:extLst>
          </p:cNvPr>
          <p:cNvSpPr/>
          <p:nvPr/>
        </p:nvSpPr>
        <p:spPr>
          <a:xfrm>
            <a:off x="176042" y="703448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up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68B18D-1973-34A5-D494-C675CECA1202}"/>
              </a:ext>
            </a:extLst>
          </p:cNvPr>
          <p:cNvSpPr/>
          <p:nvPr/>
        </p:nvSpPr>
        <p:spPr>
          <a:xfrm>
            <a:off x="176041" y="2022497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VS, </a:t>
            </a:r>
            <a:r>
              <a:rPr lang="en-US" sz="1400" dirty="0" err="1"/>
              <a:t>Vite</a:t>
            </a:r>
            <a:r>
              <a:rPr lang="en-US" sz="1400" dirty="0"/>
              <a:t>, git, React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5D1C1-56BC-67B0-3DB9-889FFDE268BD}"/>
              </a:ext>
            </a:extLst>
          </p:cNvPr>
          <p:cNvSpPr txBox="1"/>
          <p:nvPr/>
        </p:nvSpPr>
        <p:spPr>
          <a:xfrm>
            <a:off x="4719145" y="6154552"/>
            <a:ext cx="7735614" cy="28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8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8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US" sz="1800" kern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useEffect</a:t>
            </a:r>
            <a:r>
              <a:rPr lang="en-US" sz="18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useState</a:t>
            </a:r>
            <a:r>
              <a:rPr lang="en-US" sz="18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US" sz="1800" kern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"react"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63A94-CA00-BA9B-27FE-D86E5F0F5429}"/>
              </a:ext>
            </a:extLst>
          </p:cNvPr>
          <p:cNvSpPr txBox="1"/>
          <p:nvPr/>
        </p:nvSpPr>
        <p:spPr>
          <a:xfrm>
            <a:off x="1545020" y="286389"/>
            <a:ext cx="6096000" cy="3638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install 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vite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create 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vite@latest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name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JS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.  (to go into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vite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folder)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install  (installs NPM – node package manager)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run dev (funs the program and monitors for changes)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 up files, remove unwanted, clear </a:t>
            </a: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update readme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PROCESS HERE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8EB40-5578-0394-5360-11122A84796E}"/>
              </a:ext>
            </a:extLst>
          </p:cNvPr>
          <p:cNvSpPr txBox="1"/>
          <p:nvPr/>
        </p:nvSpPr>
        <p:spPr>
          <a:xfrm>
            <a:off x="7641020" y="703448"/>
            <a:ext cx="3844152" cy="19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PROCESS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create repository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(initializes the git 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 directions from GITHUB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9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FF35E-CC14-04B5-8B30-841A37697B5D}"/>
              </a:ext>
            </a:extLst>
          </p:cNvPr>
          <p:cNvSpPr txBox="1"/>
          <p:nvPr/>
        </p:nvSpPr>
        <p:spPr>
          <a:xfrm>
            <a:off x="367862" y="409903"/>
            <a:ext cx="1839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D163C-20E1-DDFC-192E-424B1EA7FFC4}"/>
              </a:ext>
            </a:extLst>
          </p:cNvPr>
          <p:cNvSpPr txBox="1"/>
          <p:nvPr/>
        </p:nvSpPr>
        <p:spPr>
          <a:xfrm>
            <a:off x="367862" y="1814883"/>
            <a:ext cx="3552497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revert to previous git status: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fetch --all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reset --hard origin/main</a:t>
            </a:r>
          </a:p>
        </p:txBody>
      </p:sp>
    </p:spTree>
    <p:extLst>
      <p:ext uri="{BB962C8B-B14F-4D97-AF65-F5344CB8AC3E}">
        <p14:creationId xmlns:p14="http://schemas.microsoft.com/office/powerpoint/2010/main" val="214309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AAB30D-50ED-D6BD-0F19-C5261B19E04B}"/>
              </a:ext>
            </a:extLst>
          </p:cNvPr>
          <p:cNvSpPr txBox="1"/>
          <p:nvPr/>
        </p:nvSpPr>
        <p:spPr>
          <a:xfrm>
            <a:off x="357352" y="511591"/>
            <a:ext cx="2732689" cy="775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install react router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npm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install react-router-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ED580-729E-A1D5-8A73-7EB2CB861A74}"/>
              </a:ext>
            </a:extLst>
          </p:cNvPr>
          <p:cNvSpPr txBox="1"/>
          <p:nvPr/>
        </p:nvSpPr>
        <p:spPr>
          <a:xfrm>
            <a:off x="357351" y="1541032"/>
            <a:ext cx="51151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main.jsx</a:t>
            </a:r>
            <a:r>
              <a:rPr lang="en-US" dirty="0"/>
              <a:t> file: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hashrouter</a:t>
            </a:r>
            <a:r>
              <a:rPr lang="en-US" dirty="0"/>
              <a:t>&gt;</a:t>
            </a:r>
          </a:p>
          <a:p>
            <a:r>
              <a:rPr lang="en-US" dirty="0"/>
              <a:t>&lt;app/&gt;    (surround the app function with </a:t>
            </a:r>
            <a:r>
              <a:rPr lang="en-US" dirty="0" err="1"/>
              <a:t>hasrouter</a:t>
            </a:r>
            <a:r>
              <a:rPr lang="en-US" dirty="0"/>
              <a:t>)</a:t>
            </a:r>
          </a:p>
          <a:p>
            <a:r>
              <a:rPr lang="en-US" dirty="0"/>
              <a:t>&lt;/</a:t>
            </a:r>
            <a:r>
              <a:rPr lang="en-US" dirty="0" err="1"/>
              <a:t>hashrouter</a:t>
            </a:r>
            <a:r>
              <a:rPr lang="en-US" dirty="0"/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7E5CD-0138-0570-C43A-D4183703C446}"/>
              </a:ext>
            </a:extLst>
          </p:cNvPr>
          <p:cNvSpPr txBox="1"/>
          <p:nvPr/>
        </p:nvSpPr>
        <p:spPr>
          <a:xfrm>
            <a:off x="357351" y="4057417"/>
            <a:ext cx="8092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US" sz="1400" kern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HashRouter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US" sz="1400" kern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"react-router-</a:t>
            </a:r>
            <a:r>
              <a:rPr lang="en-US" sz="1400" kern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en-US" sz="1400" kern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F48A4-2152-0A39-9307-CE8C2A4AFC14}"/>
              </a:ext>
            </a:extLst>
          </p:cNvPr>
          <p:cNvSpPr txBox="1"/>
          <p:nvPr/>
        </p:nvSpPr>
        <p:spPr>
          <a:xfrm>
            <a:off x="357351" y="3711418"/>
            <a:ext cx="66653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app.jsx</a:t>
            </a:r>
            <a:r>
              <a:rPr lang="en-US" dirty="0"/>
              <a:t> file: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Return(</a:t>
            </a:r>
          </a:p>
          <a:p>
            <a:r>
              <a:rPr lang="en-US" dirty="0"/>
              <a:t>	&lt;routes&gt;</a:t>
            </a:r>
          </a:p>
          <a:p>
            <a:r>
              <a:rPr lang="en-US" dirty="0"/>
              <a:t>		&lt;Route path = ‘/’ element = {&lt;h1&gt; hello &lt;/h1&gt; }/&gt;</a:t>
            </a:r>
          </a:p>
          <a:p>
            <a:r>
              <a:rPr lang="en-US" dirty="0"/>
              <a:t>		&lt;Route path = ‘/’ element = {component/&gt;}/&gt;</a:t>
            </a:r>
          </a:p>
          <a:p>
            <a:r>
              <a:rPr lang="en-US" dirty="0"/>
              <a:t>	&lt;/routes&gt;</a:t>
            </a:r>
          </a:p>
          <a:p>
            <a:r>
              <a:rPr lang="en-US" dirty="0"/>
              <a:t>      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F1AD6-073F-F10E-441C-91E7F772E5D4}"/>
              </a:ext>
            </a:extLst>
          </p:cNvPr>
          <p:cNvSpPr txBox="1"/>
          <p:nvPr/>
        </p:nvSpPr>
        <p:spPr>
          <a:xfrm>
            <a:off x="357351" y="1971981"/>
            <a:ext cx="8092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US" sz="1400" kern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HashRouter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Routes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US" sz="1400" kern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"react-router-</a:t>
            </a:r>
            <a:r>
              <a:rPr lang="en-US" sz="1400" kern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en-US" sz="1400" kern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kern="0" dirty="0"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481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14370B-33BE-C4C4-18AC-D7B80D2522BC}"/>
              </a:ext>
            </a:extLst>
          </p:cNvPr>
          <p:cNvSpPr/>
          <p:nvPr/>
        </p:nvSpPr>
        <p:spPr>
          <a:xfrm>
            <a:off x="231227" y="746234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form for user and pw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FCAD43-AA3B-0DDD-367A-A6F2BCA714D7}"/>
              </a:ext>
            </a:extLst>
          </p:cNvPr>
          <p:cNvSpPr/>
          <p:nvPr/>
        </p:nvSpPr>
        <p:spPr>
          <a:xfrm>
            <a:off x="231226" y="2065283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Js</a:t>
            </a:r>
            <a:r>
              <a:rPr lang="en-US" sz="1400" dirty="0"/>
              <a:t>, html, </a:t>
            </a:r>
            <a:r>
              <a:rPr lang="en-US" sz="1400" dirty="0" err="1"/>
              <a:t>css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3E96C-EBE1-D60F-3D4C-F7D904CBD7B4}"/>
              </a:ext>
            </a:extLst>
          </p:cNvPr>
          <p:cNvSpPr/>
          <p:nvPr/>
        </p:nvSpPr>
        <p:spPr>
          <a:xfrm>
            <a:off x="6737132" y="746233"/>
            <a:ext cx="4698124" cy="5940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62E2F-85C7-8906-6BD2-EA93076229CB}"/>
              </a:ext>
            </a:extLst>
          </p:cNvPr>
          <p:cNvSpPr txBox="1"/>
          <p:nvPr/>
        </p:nvSpPr>
        <p:spPr>
          <a:xfrm>
            <a:off x="6999891" y="1069004"/>
            <a:ext cx="124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Username: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E987C-8814-010D-AE78-D8670BAF7C8E}"/>
              </a:ext>
            </a:extLst>
          </p:cNvPr>
          <p:cNvSpPr txBox="1"/>
          <p:nvPr/>
        </p:nvSpPr>
        <p:spPr>
          <a:xfrm>
            <a:off x="6999891" y="1438336"/>
            <a:ext cx="124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78991-4067-B763-BD3A-C012325C5AFC}"/>
              </a:ext>
            </a:extLst>
          </p:cNvPr>
          <p:cNvSpPr/>
          <p:nvPr/>
        </p:nvSpPr>
        <p:spPr>
          <a:xfrm>
            <a:off x="8502869" y="1156138"/>
            <a:ext cx="1818290" cy="282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DE376-F5BF-BFBF-E761-716747BA8035}"/>
              </a:ext>
            </a:extLst>
          </p:cNvPr>
          <p:cNvSpPr/>
          <p:nvPr/>
        </p:nvSpPr>
        <p:spPr>
          <a:xfrm>
            <a:off x="8502869" y="1495352"/>
            <a:ext cx="1818290" cy="282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67B89-64F4-68E1-E40E-353033AE57FD}"/>
              </a:ext>
            </a:extLst>
          </p:cNvPr>
          <p:cNvSpPr/>
          <p:nvPr/>
        </p:nvSpPr>
        <p:spPr>
          <a:xfrm>
            <a:off x="7620000" y="1973317"/>
            <a:ext cx="1818290" cy="2821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BE83D-1532-A442-2AD7-5E12475D2217}"/>
              </a:ext>
            </a:extLst>
          </p:cNvPr>
          <p:cNvSpPr txBox="1"/>
          <p:nvPr/>
        </p:nvSpPr>
        <p:spPr>
          <a:xfrm>
            <a:off x="8360065" y="221874"/>
            <a:ext cx="145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 layout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91C9D-0B60-4767-0EE1-213B6CC00EA7}"/>
              </a:ext>
            </a:extLst>
          </p:cNvPr>
          <p:cNvSpPr txBox="1"/>
          <p:nvPr/>
        </p:nvSpPr>
        <p:spPr>
          <a:xfrm>
            <a:off x="7304690" y="2785241"/>
            <a:ext cx="348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 or fail message</a:t>
            </a:r>
          </a:p>
        </p:txBody>
      </p:sp>
    </p:spTree>
    <p:extLst>
      <p:ext uri="{BB962C8B-B14F-4D97-AF65-F5344CB8AC3E}">
        <p14:creationId xmlns:p14="http://schemas.microsoft.com/office/powerpoint/2010/main" val="197762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AFF5C1-7EDD-3B34-7C2C-AE95FE69D9AA}"/>
              </a:ext>
            </a:extLst>
          </p:cNvPr>
          <p:cNvSpPr/>
          <p:nvPr/>
        </p:nvSpPr>
        <p:spPr>
          <a:xfrm>
            <a:off x="186556" y="524771"/>
            <a:ext cx="1014249" cy="1135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database  called PROJECTNAME?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56A0C-AB3D-CB9B-5D92-EA5BDBC4E114}"/>
              </a:ext>
            </a:extLst>
          </p:cNvPr>
          <p:cNvSpPr txBox="1"/>
          <p:nvPr/>
        </p:nvSpPr>
        <p:spPr>
          <a:xfrm>
            <a:off x="1849820" y="241554"/>
            <a:ext cx="1002686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terminal:</a:t>
            </a:r>
          </a:p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–y  </a:t>
            </a:r>
            <a:r>
              <a:rPr lang="en-US" sz="1400" dirty="0"/>
              <a:t> (Creates </a:t>
            </a:r>
            <a:r>
              <a:rPr lang="en-US" sz="1400" dirty="0" err="1"/>
              <a:t>package.json</a:t>
            </a:r>
            <a:r>
              <a:rPr lang="en-US" sz="1400" dirty="0"/>
              <a:t> the –y takes default answers)</a:t>
            </a:r>
          </a:p>
          <a:p>
            <a:r>
              <a:rPr lang="en-US" dirty="0" err="1"/>
              <a:t>Npm</a:t>
            </a:r>
            <a:r>
              <a:rPr lang="en-US" dirty="0"/>
              <a:t> install express  </a:t>
            </a:r>
            <a:r>
              <a:rPr lang="en-US" sz="1400" dirty="0"/>
              <a:t> (this creates </a:t>
            </a:r>
            <a:r>
              <a:rPr lang="en-US" sz="1400" dirty="0" err="1"/>
              <a:t>node_modules</a:t>
            </a:r>
            <a:r>
              <a:rPr lang="en-US" sz="1400" dirty="0"/>
              <a:t>, local host defaults to 8000)</a:t>
            </a:r>
          </a:p>
          <a:p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install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(installs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postgresql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If a git does not exist, and you plan to use one later….</a:t>
            </a:r>
          </a:p>
          <a:p>
            <a:r>
              <a:rPr lang="en-US" dirty="0"/>
              <a:t>	touch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node_modules</a:t>
            </a:r>
            <a:r>
              <a:rPr lang="en-US" dirty="0"/>
              <a:t> (</a:t>
            </a:r>
            <a:r>
              <a:rPr lang="en-US" sz="1100" dirty="0"/>
              <a:t>this prevents </a:t>
            </a:r>
            <a:r>
              <a:rPr lang="en-US" sz="1100" dirty="0" err="1"/>
              <a:t>node_modules</a:t>
            </a:r>
            <a:r>
              <a:rPr lang="en-US" sz="1100" dirty="0"/>
              <a:t> from being uploaded to the repository --- it is too large)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nodemon</a:t>
            </a:r>
            <a:r>
              <a:rPr lang="en-US" dirty="0"/>
              <a:t> </a:t>
            </a:r>
            <a:r>
              <a:rPr lang="en-US" sz="1400" dirty="0"/>
              <a:t> (this allows the server to be monitored similar to </a:t>
            </a:r>
            <a:r>
              <a:rPr lang="en-US" sz="1400" dirty="0" err="1"/>
              <a:t>npm</a:t>
            </a:r>
            <a:r>
              <a:rPr lang="en-US" sz="1400" dirty="0"/>
              <a:t> run dev)</a:t>
            </a:r>
          </a:p>
          <a:p>
            <a:r>
              <a:rPr lang="en-US" sz="1400" dirty="0"/>
              <a:t>	inside </a:t>
            </a:r>
            <a:r>
              <a:rPr lang="en-US" sz="1400" dirty="0" err="1"/>
              <a:t>package.json</a:t>
            </a:r>
            <a:r>
              <a:rPr lang="en-US" sz="1400" dirty="0"/>
              <a:t> you can create scripts to speed up common commands, example: in the scripts section </a:t>
            </a:r>
          </a:p>
          <a:p>
            <a:r>
              <a:rPr lang="en-US" sz="1400" dirty="0"/>
              <a:t>	“</a:t>
            </a:r>
            <a:r>
              <a:rPr lang="en-US" sz="1400" dirty="0" err="1"/>
              <a:t>start:dev</a:t>
            </a:r>
            <a:r>
              <a:rPr lang="en-US" sz="1400" dirty="0"/>
              <a:t>”: </a:t>
            </a:r>
            <a:r>
              <a:rPr lang="en-US" sz="1400" dirty="0" err="1"/>
              <a:t>nodemon</a:t>
            </a:r>
            <a:r>
              <a:rPr lang="en-US" sz="1400" dirty="0"/>
              <a:t> </a:t>
            </a:r>
            <a:r>
              <a:rPr lang="en-US" sz="1400" dirty="0" err="1"/>
              <a:t>server.cjs</a:t>
            </a:r>
            <a:endParaRPr lang="en-US" sz="1400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4772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6A3ABC-28A9-6B77-021D-3C27ECC17A32}"/>
              </a:ext>
            </a:extLst>
          </p:cNvPr>
          <p:cNvSpPr/>
          <p:nvPr/>
        </p:nvSpPr>
        <p:spPr>
          <a:xfrm>
            <a:off x="166436" y="530430"/>
            <a:ext cx="1014249" cy="11351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psql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28A68-52D2-E8D9-19A1-3C23B27591F4}"/>
              </a:ext>
            </a:extLst>
          </p:cNvPr>
          <p:cNvSpPr txBox="1"/>
          <p:nvPr/>
        </p:nvSpPr>
        <p:spPr>
          <a:xfrm>
            <a:off x="8692600" y="530430"/>
            <a:ext cx="33329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BASIC PSQL COMMANDS:</a:t>
            </a:r>
          </a:p>
          <a:p>
            <a:r>
              <a:rPr lang="en-US" sz="1400" dirty="0"/>
              <a:t>\l </a:t>
            </a:r>
            <a:r>
              <a:rPr lang="en-US" sz="1100" dirty="0"/>
              <a:t>list of databases</a:t>
            </a:r>
            <a:endParaRPr lang="en-US" sz="1400" dirty="0"/>
          </a:p>
          <a:p>
            <a:r>
              <a:rPr lang="en-US" sz="1400" dirty="0"/>
              <a:t>\c </a:t>
            </a:r>
            <a:r>
              <a:rPr lang="en-US" sz="1400" dirty="0" err="1"/>
              <a:t>nameOfDb</a:t>
            </a:r>
            <a:r>
              <a:rPr lang="en-US" sz="1400" dirty="0"/>
              <a:t>  </a:t>
            </a:r>
            <a:r>
              <a:rPr lang="en-US" sz="1100" dirty="0"/>
              <a:t>connects to the </a:t>
            </a:r>
            <a:r>
              <a:rPr lang="en-US" sz="1100" dirty="0" err="1"/>
              <a:t>nameOfDb</a:t>
            </a:r>
            <a:r>
              <a:rPr lang="en-US" sz="1100" dirty="0"/>
              <a:t> database</a:t>
            </a:r>
          </a:p>
          <a:p>
            <a:r>
              <a:rPr lang="en-US" sz="1400" dirty="0"/>
              <a:t>\d  </a:t>
            </a:r>
            <a:r>
              <a:rPr lang="en-US" sz="1100" dirty="0"/>
              <a:t>shows the tables in the database</a:t>
            </a:r>
            <a:endParaRPr lang="en-US" sz="1400" dirty="0"/>
          </a:p>
          <a:p>
            <a:r>
              <a:rPr lang="en-US" sz="1400" dirty="0"/>
              <a:t>\q or Ctrl-C </a:t>
            </a:r>
            <a:r>
              <a:rPr lang="en-US" sz="1100" dirty="0"/>
              <a:t>quits </a:t>
            </a:r>
            <a:r>
              <a:rPr lang="en-US" sz="1100" dirty="0" err="1"/>
              <a:t>psql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ED12E-E388-894E-4FF7-371C5DD32887}"/>
              </a:ext>
            </a:extLst>
          </p:cNvPr>
          <p:cNvSpPr txBox="1"/>
          <p:nvPr/>
        </p:nvSpPr>
        <p:spPr>
          <a:xfrm>
            <a:off x="1576549" y="329773"/>
            <a:ext cx="692631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helpful to open a second terminal at this point</a:t>
            </a:r>
          </a:p>
          <a:p>
            <a:r>
              <a:rPr lang="en-US" dirty="0"/>
              <a:t>To create the database:</a:t>
            </a:r>
          </a:p>
          <a:p>
            <a:endParaRPr lang="en-US" dirty="0"/>
          </a:p>
          <a:p>
            <a:r>
              <a:rPr lang="en-US" dirty="0" err="1"/>
              <a:t>psql</a:t>
            </a:r>
            <a:r>
              <a:rPr lang="en-US" dirty="0"/>
              <a:t>   </a:t>
            </a:r>
            <a:r>
              <a:rPr lang="en-US" sz="1400" dirty="0"/>
              <a:t>(opens </a:t>
            </a:r>
            <a:r>
              <a:rPr lang="en-US" sz="1400" dirty="0" err="1"/>
              <a:t>psql</a:t>
            </a:r>
            <a:r>
              <a:rPr lang="en-US" sz="1400" dirty="0"/>
              <a:t> for </a:t>
            </a:r>
            <a:r>
              <a:rPr lang="en-US" sz="1400" dirty="0" err="1"/>
              <a:t>sql</a:t>
            </a:r>
            <a:r>
              <a:rPr lang="en-US" sz="1400" dirty="0"/>
              <a:t> commands)</a:t>
            </a:r>
          </a:p>
          <a:p>
            <a:endParaRPr lang="en-US" sz="1400" dirty="0"/>
          </a:p>
          <a:p>
            <a:r>
              <a:rPr lang="en-US" dirty="0"/>
              <a:t>CREATE DATABASE </a:t>
            </a:r>
            <a:r>
              <a:rPr lang="en-US" dirty="0" err="1"/>
              <a:t>database_Name</a:t>
            </a:r>
            <a:r>
              <a:rPr lang="en-US" dirty="0"/>
              <a:t>;   </a:t>
            </a:r>
            <a:r>
              <a:rPr lang="en-US" sz="1400" dirty="0"/>
              <a:t>(don’t forget the “;” it  ends the command and won’t work without it. Also avoid using hyphens, use underscores instead) </a:t>
            </a:r>
          </a:p>
          <a:p>
            <a:endParaRPr lang="en-US"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\l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(list the databases to ensure it was created)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426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1906</Words>
  <Application>Microsoft Office PowerPoint</Application>
  <PresentationFormat>Widescreen</PresentationFormat>
  <Paragraphs>369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pickler</dc:creator>
  <cp:lastModifiedBy>joel pickler</cp:lastModifiedBy>
  <cp:revision>15</cp:revision>
  <dcterms:created xsi:type="dcterms:W3CDTF">2023-12-02T14:38:05Z</dcterms:created>
  <dcterms:modified xsi:type="dcterms:W3CDTF">2023-12-12T22:04:12Z</dcterms:modified>
</cp:coreProperties>
</file>